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  <p:sldMasterId id="2147483684" r:id="rId3"/>
    <p:sldMasterId id="2147483696" r:id="rId4"/>
    <p:sldMasterId id="2147483708" r:id="rId5"/>
  </p:sldMasterIdLst>
  <p:notesMasterIdLst>
    <p:notesMasterId r:id="rId47"/>
  </p:notesMasterIdLst>
  <p:sldIdLst>
    <p:sldId id="256" r:id="rId6"/>
    <p:sldId id="308" r:id="rId7"/>
    <p:sldId id="317" r:id="rId8"/>
    <p:sldId id="316" r:id="rId9"/>
    <p:sldId id="318" r:id="rId10"/>
    <p:sldId id="319" r:id="rId11"/>
    <p:sldId id="320" r:id="rId12"/>
    <p:sldId id="321" r:id="rId13"/>
    <p:sldId id="322" r:id="rId14"/>
    <p:sldId id="323" r:id="rId15"/>
    <p:sldId id="324" r:id="rId16"/>
    <p:sldId id="348" r:id="rId17"/>
    <p:sldId id="325" r:id="rId18"/>
    <p:sldId id="326" r:id="rId19"/>
    <p:sldId id="327" r:id="rId20"/>
    <p:sldId id="328" r:id="rId21"/>
    <p:sldId id="343" r:id="rId22"/>
    <p:sldId id="329" r:id="rId23"/>
    <p:sldId id="330" r:id="rId24"/>
    <p:sldId id="332" r:id="rId25"/>
    <p:sldId id="333" r:id="rId26"/>
    <p:sldId id="334" r:id="rId27"/>
    <p:sldId id="335" r:id="rId28"/>
    <p:sldId id="336" r:id="rId29"/>
    <p:sldId id="337" r:id="rId30"/>
    <p:sldId id="338" r:id="rId31"/>
    <p:sldId id="339" r:id="rId32"/>
    <p:sldId id="340" r:id="rId33"/>
    <p:sldId id="349" r:id="rId34"/>
    <p:sldId id="341" r:id="rId35"/>
    <p:sldId id="344" r:id="rId36"/>
    <p:sldId id="345" r:id="rId37"/>
    <p:sldId id="346" r:id="rId38"/>
    <p:sldId id="347" r:id="rId39"/>
    <p:sldId id="350" r:id="rId40"/>
    <p:sldId id="351" r:id="rId41"/>
    <p:sldId id="353" r:id="rId42"/>
    <p:sldId id="354" r:id="rId43"/>
    <p:sldId id="355" r:id="rId44"/>
    <p:sldId id="356" r:id="rId45"/>
    <p:sldId id="352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021" autoAdjust="0"/>
  </p:normalViewPr>
  <p:slideViewPr>
    <p:cSldViewPr snapToGrid="0">
      <p:cViewPr varScale="1">
        <p:scale>
          <a:sx n="107" d="100"/>
          <a:sy n="107" d="100"/>
        </p:scale>
        <p:origin x="51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viewProps" Target="viewProp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FA594B-D60C-4F5B-BFD0-DC72AB433B20}" type="datetimeFigureOut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89E8-85D4-49AF-A656-B2987E0499A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8282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虽然是苹果第一次提出的</a:t>
            </a:r>
            <a:r>
              <a:rPr lang="en-US" altLang="zh-CN" dirty="0"/>
              <a:t>type-c</a:t>
            </a:r>
            <a:r>
              <a:rPr lang="zh-CN" altLang="en-US" dirty="0"/>
              <a:t>，但是苹果手机最近才改。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89E8-85D4-49AF-A656-B2987E0499A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5650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89E8-85D4-49AF-A656-B2987E0499A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7765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89E8-85D4-49AF-A656-B2987E0499A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675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F4889E8-85D4-49AF-A656-B2987E0499A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273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584C10-8DAC-4C4D-BB7C-DE36B2EF9D2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793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92CEE4-53F6-4B8D-B8E8-F8FAD6EC3B1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763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C77AC-1A1D-496B-B17C-7068D9C46705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2033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9498F0-710B-410A-B037-6AED7BAAAB4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1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61DB5-C3CC-414C-B21E-D6F2E4EAF0D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3883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E522D-18A1-4727-AA0C-CC7BAD6602E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75594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D7DB0B-D39E-4B46-B104-AB3AB8E0983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60759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98DF9-5494-4E60-AAE1-D9DCE64E9B1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458515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87552-E24B-44CC-9FDE-AAB6AE72AD8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77045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A7B2CC-71C1-49B2-B8E2-EC1A4CE04635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649205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3140D0-3041-4E88-BA81-4CB38933D0A6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4137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7C972-CAB6-4180-A815-EC50A4182A9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20692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E32867-9966-4D24-804E-3734D7BDFBD0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3277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66B592-3F25-4436-B19F-0E4FC927908B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109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0790C-694B-42E4-9011-F4C8380BE93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3148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EBF15A-1515-4CF2-9BF1-63D81F5D751B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36281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07F008-7D8B-4308-B08A-D79936883516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40269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7B7F91-41AE-4ACD-A85C-ADFDAD42721B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947123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8E2E95-6DD4-4DFC-89F5-3939D53D475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0400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EB0C65-5E87-48A5-8F4F-BA7FD812F1F5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5196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F8018-EC59-4987-8252-41C4BCD0F68C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9340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B25840-17D7-4589-AB79-B37D46FEDF3F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19046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88867E-BA7B-4328-93D0-D2CC6F5C395D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2907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817EFC-2CA9-4B51-8C6D-A21D87C9F286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350287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7764F9-7A92-4F7C-9CB8-2A5F3E0EC80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63976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457D87-4260-47A0-8788-147F5AFBBE4B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32809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1C5A02-BD55-416F-A57A-E410B379282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05447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2D443-6934-40FD-82BC-172B6B519C7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88657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DEEB3-F987-4949-B8A2-7225D20F2AA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0551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67EB7-7BFD-4CFB-877A-A04118B817D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96507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06A1D4-301A-43EE-8176-550F31315A02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620968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156C26-5597-41C0-9C44-9C20024E846C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629021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F2DAF-CDF5-430B-8FDD-F924FBCAD034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5460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E34B7-30BE-46E8-B2DD-99DBD0157F6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929951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52C199-F01D-4C1B-813E-806E845074EF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9704172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746BCF-9748-4856-A265-08FFD3E4E603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14912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0EBE4-C217-44A0-BB8E-C2C22D541E6F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6200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069A14-93DC-4EE5-B04F-5E9566CD805A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997506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CB270-7553-44BF-98D7-3A7EC517AB1C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25170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8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557277-A1FE-4702-A438-C2D0FF266E5D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262161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281542-C788-4180-B16E-D47BDAE0443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037161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5335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5">
                <a:solidFill>
                  <a:schemeClr val="tx1">
                    <a:tint val="75000"/>
                  </a:schemeClr>
                </a:solidFill>
              </a:defRPr>
            </a:lvl1pPr>
            <a:lvl2pPr marL="60960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200" indent="0">
              <a:buNone/>
              <a:defRPr sz="2135">
                <a:solidFill>
                  <a:schemeClr val="tx1">
                    <a:tint val="75000"/>
                  </a:schemeClr>
                </a:solidFill>
              </a:defRPr>
            </a:lvl3pPr>
            <a:lvl4pPr marL="1828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4pPr>
            <a:lvl5pPr marL="24384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5pPr>
            <a:lvl6pPr marL="30480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6pPr>
            <a:lvl7pPr marL="36576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7pPr>
            <a:lvl8pPr marL="42672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8pPr>
            <a:lvl9pPr marL="4876800" indent="0">
              <a:buNone/>
              <a:defRPr sz="186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210463-FC66-4E4A-A884-4D131B3A29F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3382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3735"/>
            </a:lvl1pPr>
            <a:lvl2pPr>
              <a:defRPr sz="3200"/>
            </a:lvl2pPr>
            <a:lvl3pPr>
              <a:defRPr sz="2665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9D803-270D-4F32-82D2-C729972337D8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692016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A98AD0-136D-4BBB-BFA0-3E1D80FFC457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60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600" indent="0">
              <a:buNone/>
              <a:defRPr sz="2665" b="1"/>
            </a:lvl2pPr>
            <a:lvl3pPr marL="1219200" indent="0">
              <a:buNone/>
              <a:defRPr sz="2400" b="1"/>
            </a:lvl3pPr>
            <a:lvl4pPr marL="1828800" indent="0">
              <a:buNone/>
              <a:defRPr sz="2135" b="1"/>
            </a:lvl4pPr>
            <a:lvl5pPr marL="2438400" indent="0">
              <a:buNone/>
              <a:defRPr sz="2135" b="1"/>
            </a:lvl5pPr>
            <a:lvl6pPr marL="3048000" indent="0">
              <a:buNone/>
              <a:defRPr sz="2135" b="1"/>
            </a:lvl6pPr>
            <a:lvl7pPr marL="3657600" indent="0">
              <a:buNone/>
              <a:defRPr sz="2135" b="1"/>
            </a:lvl7pPr>
            <a:lvl8pPr marL="4267200" indent="0">
              <a:buNone/>
              <a:defRPr sz="2135" b="1"/>
            </a:lvl8pPr>
            <a:lvl9pPr marL="4876800" indent="0">
              <a:buNone/>
              <a:defRPr sz="2135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5"/>
            </a:lvl2pPr>
            <a:lvl3pPr>
              <a:defRPr sz="2400"/>
            </a:lvl3pPr>
            <a:lvl4pPr>
              <a:defRPr sz="2135"/>
            </a:lvl4pPr>
            <a:lvl5pPr>
              <a:defRPr sz="2135"/>
            </a:lvl5pPr>
            <a:lvl6pPr>
              <a:defRPr sz="2135"/>
            </a:lvl6pPr>
            <a:lvl7pPr>
              <a:defRPr sz="2135"/>
            </a:lvl7pPr>
            <a:lvl8pPr>
              <a:defRPr sz="2135"/>
            </a:lvl8pPr>
            <a:lvl9pPr>
              <a:defRPr sz="213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97340B-A46E-4114-B922-4947012658A1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80694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9B0B80-3AD9-49D8-8AAB-902E5551C366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0195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A830B-8628-4997-AC92-B59A62962A9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935779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D87271-292C-4FE3-90C2-34C65DF4FDB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3544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0AFDC-07FC-4ADC-AF58-ABF3A910D374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78201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F09979-76E9-4653-AE7B-8EDBC8056445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8650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D4BF11-CE53-46CA-8F95-5BC1DC08DFAF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1300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EEEDAE-B27F-4BE1-AF4E-0FF073A64621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091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3425D0-F559-4E2E-BFA3-5671C51806BC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0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49"/>
            <a:ext cx="4011084" cy="1162051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2"/>
            <a:ext cx="6815667" cy="5853113"/>
          </a:xfrm>
        </p:spPr>
        <p:txBody>
          <a:bodyPr/>
          <a:lstStyle>
            <a:lvl1pPr>
              <a:defRPr sz="4265"/>
            </a:lvl1pPr>
            <a:lvl2pPr>
              <a:defRPr sz="3735"/>
            </a:lvl2pPr>
            <a:lvl3pPr>
              <a:defRPr sz="3200"/>
            </a:lvl3pPr>
            <a:lvl4pPr>
              <a:defRPr sz="2665"/>
            </a:lvl4pPr>
            <a:lvl5pPr>
              <a:defRPr sz="2665"/>
            </a:lvl5pPr>
            <a:lvl6pPr>
              <a:defRPr sz="2665"/>
            </a:lvl6pPr>
            <a:lvl7pPr>
              <a:defRPr sz="2665"/>
            </a:lvl7pPr>
            <a:lvl8pPr>
              <a:defRPr sz="2665"/>
            </a:lvl8pPr>
            <a:lvl9pPr>
              <a:defRPr sz="2665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A18F4-6412-4575-B532-DCC261A02A9C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80881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9"/>
          </a:xfrm>
        </p:spPr>
        <p:txBody>
          <a:bodyPr anchor="b"/>
          <a:lstStyle>
            <a:lvl1pPr algn="l">
              <a:defRPr sz="2665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5"/>
            </a:lvl1pPr>
            <a:lvl2pPr marL="609600" indent="0">
              <a:buNone/>
              <a:defRPr sz="3735"/>
            </a:lvl2pPr>
            <a:lvl3pPr marL="1219200" indent="0">
              <a:buNone/>
              <a:defRPr sz="3200"/>
            </a:lvl3pPr>
            <a:lvl4pPr marL="1828800" indent="0">
              <a:buNone/>
              <a:defRPr sz="2665"/>
            </a:lvl4pPr>
            <a:lvl5pPr marL="2438400" indent="0">
              <a:buNone/>
              <a:defRPr sz="2665"/>
            </a:lvl5pPr>
            <a:lvl6pPr marL="3048000" indent="0">
              <a:buNone/>
              <a:defRPr sz="2665"/>
            </a:lvl6pPr>
            <a:lvl7pPr marL="3657600" indent="0">
              <a:buNone/>
              <a:defRPr sz="2665"/>
            </a:lvl7pPr>
            <a:lvl8pPr marL="4267200" indent="0">
              <a:buNone/>
              <a:defRPr sz="2665"/>
            </a:lvl8pPr>
            <a:lvl9pPr marL="4876800" indent="0">
              <a:buNone/>
              <a:defRPr sz="2665"/>
            </a:lvl9pPr>
          </a:lstStyle>
          <a:p>
            <a:r>
              <a:rPr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3"/>
          </a:xfrm>
        </p:spPr>
        <p:txBody>
          <a:bodyPr/>
          <a:lstStyle>
            <a:lvl1pPr marL="0" indent="0">
              <a:buNone/>
              <a:defRPr sz="1865"/>
            </a:lvl1pPr>
            <a:lvl2pPr marL="609600" indent="0">
              <a:buNone/>
              <a:defRPr sz="1600"/>
            </a:lvl2pPr>
            <a:lvl3pPr marL="1219200" indent="0">
              <a:buNone/>
              <a:defRPr sz="1335"/>
            </a:lvl3pPr>
            <a:lvl4pPr marL="1828800" indent="0">
              <a:buNone/>
              <a:defRPr sz="1200"/>
            </a:lvl4pPr>
            <a:lvl5pPr marL="2438400" indent="0">
              <a:buNone/>
              <a:defRPr sz="1200"/>
            </a:lvl5pPr>
            <a:lvl6pPr marL="3048000" indent="0">
              <a:buNone/>
              <a:defRPr sz="1200"/>
            </a:lvl6pPr>
            <a:lvl7pPr marL="3657600" indent="0">
              <a:buNone/>
              <a:defRPr sz="1200"/>
            </a:lvl7pPr>
            <a:lvl8pPr marL="4267200" indent="0">
              <a:buNone/>
              <a:defRPr sz="1200"/>
            </a:lvl8pPr>
            <a:lvl9pPr marL="4876800" indent="0">
              <a:buNone/>
              <a:defRPr sz="12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C793B5-0166-4443-8445-2EE998204B09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53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321414-3086-43A8-ACF4-139CCB4D2FB0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4144DC-0D8F-43CE-8873-91B87C656CF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8406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377DFC-D4DA-4D96-82A5-38A8A880BB7E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745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B711EE-A1CB-46BA-9F70-AB8B69470D71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696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69BF7-B232-414B-9F7E-6CAB8BB1AED6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7573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CBB240-813E-40F3-904E-9035DCAF74BD}" type="datetime1">
              <a:rPr lang="zh-CN" altLang="en-US" smtClean="0"/>
              <a:t>2024/10/6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455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hdr="0" ftr="0" dt="0"/>
  <p:txStyles>
    <p:titleStyle>
      <a:lvl1pPr algn="ctr" defTabSz="1218565" rtl="0" eaLnBrk="1" latinLnBrk="0" hangingPunct="1">
        <a:spcBef>
          <a:spcPct val="0"/>
        </a:spcBef>
        <a:buNone/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8565" rtl="0" eaLnBrk="1" latinLnBrk="0" hangingPunct="1">
        <a:spcBef>
          <a:spcPct val="20000"/>
        </a:spcBef>
        <a:buFont typeface="Arial" panose="020B060402020209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856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lceda.cn/page/download?src=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8.png"/><Relationship Id="rId4" Type="http://schemas.openxmlformats.org/officeDocument/2006/relationships/hyperlink" Target="https://www.semiee.com/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oshwhub.com/li-chuang-kai-fa-ban/lichuang-gekuo-star-stm32f103c8t6-development-board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microsoft.com/office/2007/relationships/hdphoto" Target="../media/hdphoto1.wdp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4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y34y147s5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dg4y1H773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F54y1M7e7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4k4y187e6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microsoft.com/office/2007/relationships/hdphoto" Target="../media/hdphoto2.wdp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40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microsoft.com/office/2007/relationships/hdphoto" Target="../media/hdphoto3.wdp"/></Relationships>
</file>

<file path=ppt/slides/_rels/slide3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59.png"/><Relationship Id="rId26" Type="http://schemas.openxmlformats.org/officeDocument/2006/relationships/image" Target="../media/image67.svg"/><Relationship Id="rId3" Type="http://schemas.openxmlformats.org/officeDocument/2006/relationships/image" Target="../media/image1.jpeg"/><Relationship Id="rId21" Type="http://schemas.openxmlformats.org/officeDocument/2006/relationships/image" Target="../media/image62.svg"/><Relationship Id="rId34" Type="http://schemas.openxmlformats.org/officeDocument/2006/relationships/image" Target="../media/image75.sv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58.svg"/><Relationship Id="rId25" Type="http://schemas.openxmlformats.org/officeDocument/2006/relationships/image" Target="../media/image66.png"/><Relationship Id="rId33" Type="http://schemas.openxmlformats.org/officeDocument/2006/relationships/image" Target="../media/image7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57.png"/><Relationship Id="rId20" Type="http://schemas.openxmlformats.org/officeDocument/2006/relationships/image" Target="../media/image61.pn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47.svg"/><Relationship Id="rId11" Type="http://schemas.openxmlformats.org/officeDocument/2006/relationships/image" Target="../media/image52.png"/><Relationship Id="rId24" Type="http://schemas.openxmlformats.org/officeDocument/2006/relationships/image" Target="../media/image65.png"/><Relationship Id="rId32" Type="http://schemas.openxmlformats.org/officeDocument/2006/relationships/image" Target="../media/image73.svg"/><Relationship Id="rId5" Type="http://schemas.openxmlformats.org/officeDocument/2006/relationships/image" Target="../media/image46.png"/><Relationship Id="rId15" Type="http://schemas.openxmlformats.org/officeDocument/2006/relationships/image" Target="../media/image56.png"/><Relationship Id="rId23" Type="http://schemas.openxmlformats.org/officeDocument/2006/relationships/image" Target="../media/image64.svg"/><Relationship Id="rId28" Type="http://schemas.openxmlformats.org/officeDocument/2006/relationships/image" Target="../media/image69.svg"/><Relationship Id="rId10" Type="http://schemas.openxmlformats.org/officeDocument/2006/relationships/image" Target="../media/image51.svg"/><Relationship Id="rId19" Type="http://schemas.openxmlformats.org/officeDocument/2006/relationships/image" Target="../media/image60.svg"/><Relationship Id="rId31" Type="http://schemas.openxmlformats.org/officeDocument/2006/relationships/image" Target="../media/image72.png"/><Relationship Id="rId4" Type="http://schemas.openxmlformats.org/officeDocument/2006/relationships/image" Target="../media/image2.png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63.png"/><Relationship Id="rId27" Type="http://schemas.openxmlformats.org/officeDocument/2006/relationships/image" Target="../media/image68.png"/><Relationship Id="rId30" Type="http://schemas.openxmlformats.org/officeDocument/2006/relationships/image" Target="../media/image71.svg"/><Relationship Id="rId8" Type="http://schemas.openxmlformats.org/officeDocument/2006/relationships/image" Target="../media/image49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hyperlink" Target="https://www.bilibili.com/video/BV1644y1q74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gif"/><Relationship Id="rId3" Type="http://schemas.openxmlformats.org/officeDocument/2006/relationships/image" Target="../media/image9.png"/><Relationship Id="rId7" Type="http://schemas.openxmlformats.org/officeDocument/2006/relationships/image" Target="../media/image1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12.gif"/><Relationship Id="rId5" Type="http://schemas.openxmlformats.org/officeDocument/2006/relationships/image" Target="../media/image11.png"/><Relationship Id="rId10" Type="http://schemas.openxmlformats.org/officeDocument/2006/relationships/image" Target="../media/image16.gif"/><Relationship Id="rId4" Type="http://schemas.openxmlformats.org/officeDocument/2006/relationships/image" Target="../media/image10.jpeg"/><Relationship Id="rId9" Type="http://schemas.openxmlformats.org/officeDocument/2006/relationships/image" Target="../media/image15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0.jpg"/><Relationship Id="rId5" Type="http://schemas.openxmlformats.org/officeDocument/2006/relationships/image" Target="../media/image19.gif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5" Type="http://schemas.openxmlformats.org/officeDocument/2006/relationships/image" Target="../media/image27.png"/><Relationship Id="rId4" Type="http://schemas.openxmlformats.org/officeDocument/2006/relationships/image" Target="../media/image2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ceda.cn/page/download?src=index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5.xml"/><Relationship Id="rId4" Type="http://schemas.openxmlformats.org/officeDocument/2006/relationships/hyperlink" Target="https://www.semiee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1624708"/>
            <a:ext cx="10363200" cy="1470025"/>
          </a:xfrm>
        </p:spPr>
        <p:txBody>
          <a:bodyPr>
            <a:normAutofit/>
          </a:bodyPr>
          <a:lstStyle/>
          <a:p>
            <a:r>
              <a:rPr lang="en-US" altLang="zh-CN" b="0" i="0" dirty="0"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EDA</a:t>
            </a:r>
            <a:r>
              <a:rPr lang="zh-CN" altLang="en-US" b="0" i="0" dirty="0"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设计与开发</a:t>
            </a:r>
            <a:endParaRPr lang="zh-CN" altLang="en-US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A677E07-FD39-4BB3-863D-7971DD4B90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294920" y="5502649"/>
            <a:ext cx="2077375" cy="465533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思源宋体" panose="02020400000000000000" pitchFamily="18" charset="-122"/>
                <a:ea typeface="思源宋体" panose="02020400000000000000" pitchFamily="18" charset="-122"/>
              </a:rPr>
              <a:t>主讲：梁华鑫</a:t>
            </a:r>
            <a:endParaRPr lang="en-US" altLang="zh-CN" sz="2000" b="1" dirty="0">
              <a:solidFill>
                <a:schemeClr val="tx1"/>
              </a:solidFill>
              <a:latin typeface="思源宋体" panose="02020400000000000000" pitchFamily="18" charset="-122"/>
              <a:ea typeface="思源宋体" panose="020204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</a:t>
            </a:fld>
            <a:endParaRPr lang="zh-CN" altLang="en-US"/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442F13A5-777A-BA61-E246-3EC87F7F4D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647068" y="5876956"/>
            <a:ext cx="2844800" cy="365125"/>
          </a:xfrm>
        </p:spPr>
        <p:txBody>
          <a:bodyPr/>
          <a:lstStyle/>
          <a:p>
            <a:fld id="{3E40C092-5A32-467C-A5C8-D01BE50750B4}" type="datetime1">
              <a:rPr lang="zh-CN" altLang="en-US" sz="240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pPr/>
              <a:t>2024/10/6</a:t>
            </a:fld>
            <a:endParaRPr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C9C12BF-0B4B-0563-3433-ABDCE28CD8DD}"/>
              </a:ext>
            </a:extLst>
          </p:cNvPr>
          <p:cNvSpPr txBox="1">
            <a:spLocks/>
          </p:cNvSpPr>
          <p:nvPr/>
        </p:nvSpPr>
        <p:spPr>
          <a:xfrm>
            <a:off x="914400" y="3131683"/>
            <a:ext cx="10363200" cy="14700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6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课时：</a:t>
            </a:r>
            <a:r>
              <a:rPr lang="en-US" altLang="zh-CN" sz="36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12</a:t>
            </a:r>
            <a:r>
              <a:rPr lang="zh-CN" altLang="en-US" sz="36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学时</a:t>
            </a:r>
          </a:p>
        </p:txBody>
      </p:sp>
    </p:spTree>
    <p:extLst>
      <p:ext uri="{BB962C8B-B14F-4D97-AF65-F5344CB8AC3E}">
        <p14:creationId xmlns:p14="http://schemas.microsoft.com/office/powerpoint/2010/main" val="11789470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688" y="1156223"/>
            <a:ext cx="3906174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设计原理图与</a:t>
            </a:r>
            <a:r>
              <a:rPr lang="en-US" altLang="zh-CN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8" y="2090172"/>
            <a:ext cx="51073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Altium Designer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（澳大利亚）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 err="1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KiCAD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（开源）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嘉立创</a:t>
            </a:r>
            <a:r>
              <a:rPr lang="en-US" altLang="zh-CN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EDA</a:t>
            </a:r>
          </a:p>
          <a:p>
            <a:r>
              <a:rPr lang="zh-CN" altLang="en-US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半导小芯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7371B5-9DCA-A19C-3FE7-EC5CEE2D38C1}"/>
              </a:ext>
            </a:extLst>
          </p:cNvPr>
          <p:cNvSpPr txBox="1"/>
          <p:nvPr/>
        </p:nvSpPr>
        <p:spPr>
          <a:xfrm>
            <a:off x="924341" y="4442634"/>
            <a:ext cx="228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安装立创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EDA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专业版</a:t>
            </a:r>
            <a:endParaRPr lang="zh-CN" altLang="en-US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783F59-F60D-FD8E-101B-9A5916117282}"/>
              </a:ext>
            </a:extLst>
          </p:cNvPr>
          <p:cNvSpPr txBox="1"/>
          <p:nvPr/>
        </p:nvSpPr>
        <p:spPr>
          <a:xfrm>
            <a:off x="924341" y="4811966"/>
            <a:ext cx="163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4"/>
              </a:rPr>
              <a:t>查看器件手册</a:t>
            </a:r>
            <a:endParaRPr lang="en-US" altLang="zh-CN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55FCCD4-4DB1-14B6-F226-EA385D9D1B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4859" y="1318475"/>
            <a:ext cx="6169736" cy="4527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2120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88688" y="1156223"/>
            <a:ext cx="3906174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设计原理图与</a:t>
            </a:r>
            <a:r>
              <a:rPr lang="en-US" altLang="zh-CN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8" y="2090172"/>
            <a:ext cx="51073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任务：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下载安装嘉立创专业版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创建嘉立创账号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白嫖新人优惠券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EB2767C-45B6-D2F7-4AD4-4415FBE80781}"/>
              </a:ext>
            </a:extLst>
          </p:cNvPr>
          <p:cNvSpPr txBox="1"/>
          <p:nvPr/>
        </p:nvSpPr>
        <p:spPr>
          <a:xfrm>
            <a:off x="4184403" y="5332445"/>
            <a:ext cx="38231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立创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·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地阔星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STM32F103C8T6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  <a:hlinkClick r:id="rId3"/>
              </a:rPr>
              <a:t>开发板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B43CBF60-B820-7CD2-0036-7A0FD91DCF7A}"/>
              </a:ext>
            </a:extLst>
          </p:cNvPr>
          <p:cNvSpPr txBox="1"/>
          <p:nvPr/>
        </p:nvSpPr>
        <p:spPr>
          <a:xfrm>
            <a:off x="6290136" y="2090172"/>
            <a:ext cx="510731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额外任务（二选一）：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仿照开源项目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绘制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STM32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核心板原理图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设计核心板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绘制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DC-DC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电源原理图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设计电源板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29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7" y="1289528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实操环节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0D17B3-6453-36CB-0872-6838DD7141B3}"/>
              </a:ext>
            </a:extLst>
          </p:cNvPr>
          <p:cNvSpPr txBox="1"/>
          <p:nvPr/>
        </p:nvSpPr>
        <p:spPr>
          <a:xfrm>
            <a:off x="2636668" y="3429000"/>
            <a:ext cx="73728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下载安装嘉立创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，简单设计电路与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95877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6" y="2638934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第一节课到此结束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993266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5521910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认识通信协议与基础工具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8FAB6-7F84-BC82-6746-FEE39C1FDDB0}"/>
              </a:ext>
            </a:extLst>
          </p:cNvPr>
          <p:cNvSpPr txBox="1"/>
          <p:nvPr/>
        </p:nvSpPr>
        <p:spPr>
          <a:xfrm>
            <a:off x="961008" y="2023187"/>
            <a:ext cx="4978154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有线通信协议是用于通过物理介质（如电缆、光纤等）进行数据传输的一系列标准和规则。</a:t>
            </a:r>
            <a:endParaRPr lang="en-US" altLang="zh-CN" sz="28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endParaRPr lang="en-US" altLang="zh-CN" sz="28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r>
              <a:rPr lang="zh-CN" altLang="en-US" sz="28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它们定义了设备之间如何发送、接收和解析数据，确保不同设备能够互相理解并正确通信。</a:t>
            </a:r>
          </a:p>
        </p:txBody>
      </p:sp>
      <p:pic>
        <p:nvPicPr>
          <p:cNvPr id="2052" name="Picture 4" descr="Using serial ports for communication | Behind The Scenes">
            <a:extLst>
              <a:ext uri="{FF2B5EF4-FFF2-40B4-BE49-F238E27FC236}">
                <a16:creationId xmlns:a16="http://schemas.microsoft.com/office/drawing/2014/main" id="{0B78EA32-DA22-B68C-85D8-DC458C0B4E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393" y="771807"/>
            <a:ext cx="5218590" cy="2609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odbus RTU/TCP Master Configuration in CICON">
            <a:extLst>
              <a:ext uri="{FF2B5EF4-FFF2-40B4-BE49-F238E27FC236}">
                <a16:creationId xmlns:a16="http://schemas.microsoft.com/office/drawing/2014/main" id="{ABF7A6AE-655C-A929-BD1B-4848A93B4A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31850" y1="52178" x2="31850" y2="52178"/>
                        <a14:foregroundMark x1="43400" y1="52622" x2="43400" y2="52622"/>
                        <a14:foregroundMark x1="37750" y1="51644" x2="67600" y2="54578"/>
                        <a14:foregroundMark x1="67600" y1="54578" x2="52300" y2="51644"/>
                        <a14:foregroundMark x1="52300" y1="51644" x2="71950" y2="53600"/>
                        <a14:foregroundMark x1="71950" y1="53600" x2="78500" y2="53067"/>
                        <a14:foregroundMark x1="80600" y1="49778" x2="73950" y2="48800"/>
                        <a14:foregroundMark x1="78750" y1="50133" x2="76050" y2="47822"/>
                        <a14:foregroundMark x1="73400" y1="51111" x2="75000" y2="47289"/>
                        <a14:foregroundMark x1="60250" y1="50133" x2="82450" y2="50756"/>
                        <a14:foregroundMark x1="82450" y1="50756" x2="46350" y2="52089"/>
                        <a14:foregroundMark x1="41250" y1="51111" x2="72600" y2="47022"/>
                        <a14:foregroundMark x1="72600" y1="47022" x2="81450" y2="47289"/>
                        <a14:backgroundMark x1="18200" y1="25511" x2="15200" y2="78400"/>
                        <a14:backgroundMark x1="15200" y1="78400" x2="43700" y2="87644"/>
                        <a14:backgroundMark x1="43700" y1="87644" x2="72800" y2="82133"/>
                        <a14:backgroundMark x1="72800" y1="82133" x2="86300" y2="58311"/>
                        <a14:backgroundMark x1="77063" y1="45872" x2="66300" y2="31378"/>
                        <a14:backgroundMark x1="86300" y1="58311" x2="81667" y2="52072"/>
                        <a14:backgroundMark x1="66300" y1="31378" x2="16600" y2="278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51" y="2544846"/>
            <a:ext cx="3313965" cy="186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32080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2299316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主要任务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15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9" y="2090172"/>
            <a:ext cx="646855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1.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通信协议基础介绍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2.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编码介绍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3.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有线通信协议介绍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4.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示波器、信号发生器、电源的使用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5.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万用表的使用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endParaRPr lang="zh-CN" altLang="en-US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1026" name="Picture 2" descr="台式示波器DSO5102M - 青岛汉泰官网丨Your testing solution provider">
            <a:extLst>
              <a:ext uri="{FF2B5EF4-FFF2-40B4-BE49-F238E27FC236}">
                <a16:creationId xmlns:a16="http://schemas.microsoft.com/office/drawing/2014/main" id="{42E85E0C-833B-32EC-7451-A5E6EADB2A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7" y="916620"/>
            <a:ext cx="4288732" cy="307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76655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通信协议单位介绍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14CAE0-97C1-A8C8-94A2-23F4FA3FF2E5}"/>
              </a:ext>
            </a:extLst>
          </p:cNvPr>
          <p:cNvSpPr txBox="1"/>
          <p:nvPr/>
        </p:nvSpPr>
        <p:spPr>
          <a:xfrm>
            <a:off x="945472" y="2576289"/>
            <a:ext cx="5987988" cy="30469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波特率 </a:t>
            </a:r>
            <a:r>
              <a:rPr lang="en-US" altLang="zh-CN" sz="28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(</a:t>
            </a:r>
            <a:r>
              <a:rPr lang="de-DE" altLang="zh-CN" sz="28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Baud Rate)</a:t>
            </a:r>
          </a:p>
          <a:p>
            <a:endParaRPr lang="de-DE" altLang="zh-CN" sz="28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定义：是每秒传输的符号（信号变化）数量的度量。</a:t>
            </a:r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单位：波特</a:t>
            </a:r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(</a:t>
            </a:r>
            <a:r>
              <a:rPr lang="de-DE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Baud</a:t>
            </a:r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)</a:t>
            </a:r>
          </a:p>
          <a:p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在数字通信中，波特率描述的是传输介质的物理层速率，也就是信号的变化速度。</a:t>
            </a:r>
            <a:endParaRPr lang="zh-CN" altLang="en-US" sz="2000" dirty="0">
              <a:latin typeface="思源宋体 Medium" panose="02020500000000000000" pitchFamily="18" charset="-122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FA08B50-435B-55B9-A1CB-173699710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59045" y="1483231"/>
            <a:ext cx="6696075" cy="180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011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通信协议单位介绍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17</a:t>
            </a:fld>
            <a:endParaRPr lang="zh-CN" altLang="en-US"/>
          </a:p>
        </p:txBody>
      </p:sp>
      <p:graphicFrame>
        <p:nvGraphicFramePr>
          <p:cNvPr id="29" name="表格 28">
            <a:extLst>
              <a:ext uri="{FF2B5EF4-FFF2-40B4-BE49-F238E27FC236}">
                <a16:creationId xmlns:a16="http://schemas.microsoft.com/office/drawing/2014/main" id="{6094C291-563C-80CF-8337-35326BA9B09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4855504"/>
              </p:ext>
            </p:extLst>
          </p:nvPr>
        </p:nvGraphicFramePr>
        <p:xfrm>
          <a:off x="914400" y="1732694"/>
          <a:ext cx="10668000" cy="4525964"/>
        </p:xfrm>
        <a:graphic>
          <a:graphicData uri="http://schemas.openxmlformats.org/drawingml/2006/table">
            <a:tbl>
              <a:tblPr/>
              <a:tblGrid>
                <a:gridCol w="1553592">
                  <a:extLst>
                    <a:ext uri="{9D8B030D-6E8A-4147-A177-3AD203B41FA5}">
                      <a16:colId xmlns:a16="http://schemas.microsoft.com/office/drawing/2014/main" val="288320901"/>
                    </a:ext>
                  </a:extLst>
                </a:gridCol>
                <a:gridCol w="4483224">
                  <a:extLst>
                    <a:ext uri="{9D8B030D-6E8A-4147-A177-3AD203B41FA5}">
                      <a16:colId xmlns:a16="http://schemas.microsoft.com/office/drawing/2014/main" val="2746027676"/>
                    </a:ext>
                  </a:extLst>
                </a:gridCol>
                <a:gridCol w="4631184">
                  <a:extLst>
                    <a:ext uri="{9D8B030D-6E8A-4147-A177-3AD203B41FA5}">
                      <a16:colId xmlns:a16="http://schemas.microsoft.com/office/drawing/2014/main" val="3340631427"/>
                    </a:ext>
                  </a:extLst>
                </a:gridCol>
              </a:tblGrid>
              <a:tr h="279432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参数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波特率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Baud Rate)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比特率 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(</a:t>
                      </a: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Bit Rate)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91627689"/>
                  </a:ext>
                </a:extLst>
              </a:tr>
              <a:tr h="46225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每秒钟信号状态变化的次数，即符号传输的速率。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每秒钟传输的数据位数，即数据传输的速率。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2407776"/>
                  </a:ext>
                </a:extLst>
              </a:tr>
              <a:tr h="370844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单位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波特（</a:t>
                      </a:r>
                      <a:r>
                        <a:rPr lang="de-DE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Baud）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比特每秒（bps, bits per second）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83654"/>
                  </a:ext>
                </a:extLst>
              </a:tr>
              <a:tr h="46225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表示内容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通信信号变化的频率，可能与数据速率无关。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实际传输的有效数据位数。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96743205"/>
                  </a:ext>
                </a:extLst>
              </a:tr>
              <a:tr h="55367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符号传输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每个符号不一定代表一个比特，符号可以表示多个比特。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每秒传输的比特数，是符号传输的有效数据位。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65678977"/>
                  </a:ext>
                </a:extLst>
              </a:tr>
              <a:tr h="46225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关系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取决于每个符号传输的比特数。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比特率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=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波特率 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× 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每个符号传输的比特数。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0485950"/>
                  </a:ext>
                </a:extLst>
              </a:tr>
              <a:tr h="82790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举例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如果波特率为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2400 Baud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，则表示每秒有</a:t>
                      </a:r>
                      <a:r>
                        <a:rPr lang="en-US" altLang="zh-CN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2400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次信号变化。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如果使用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64-QAM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调制，每个符号传输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个比特，实际比特率为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2400 × 6 = 14400 bps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9378509"/>
                  </a:ext>
                </a:extLst>
              </a:tr>
              <a:tr h="55367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常见用途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物理层传输速率的度量，如串行通信中的符号率。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实际传输层的数据速率，常用于评估通信效率。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5903457"/>
                  </a:ext>
                </a:extLst>
              </a:tr>
              <a:tr h="553670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关系示例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</a:t>
                      </a:r>
                      <a:r>
                        <a:rPr lang="de-DE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RS-232</a:t>
                      </a:r>
                      <a:r>
                        <a:rPr lang="zh-CN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串行通信中，波特率与比特率通常相等。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在调制通信中，如</a:t>
                      </a: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64-QAM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，比特率通常大于波特率。</a:t>
                      </a:r>
                    </a:p>
                  </a:txBody>
                  <a:tcPr marL="5194" marR="5194" marT="5194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80460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136354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通信协议单位介绍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341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单工、半双工、全双工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B113ED7B-10C0-E219-32BF-EAA986E76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25977169"/>
              </p:ext>
            </p:extLst>
          </p:nvPr>
        </p:nvGraphicFramePr>
        <p:xfrm>
          <a:off x="798991" y="2459115"/>
          <a:ext cx="10783410" cy="3808520"/>
        </p:xfrm>
        <a:graphic>
          <a:graphicData uri="http://schemas.openxmlformats.org/drawingml/2006/table">
            <a:tbl>
              <a:tblPr/>
              <a:tblGrid>
                <a:gridCol w="1020931">
                  <a:extLst>
                    <a:ext uri="{9D8B030D-6E8A-4147-A177-3AD203B41FA5}">
                      <a16:colId xmlns:a16="http://schemas.microsoft.com/office/drawing/2014/main" val="1113862071"/>
                    </a:ext>
                  </a:extLst>
                </a:gridCol>
                <a:gridCol w="2618913">
                  <a:extLst>
                    <a:ext uri="{9D8B030D-6E8A-4147-A177-3AD203B41FA5}">
                      <a16:colId xmlns:a16="http://schemas.microsoft.com/office/drawing/2014/main" val="2207612211"/>
                    </a:ext>
                  </a:extLst>
                </a:gridCol>
                <a:gridCol w="2352582">
                  <a:extLst>
                    <a:ext uri="{9D8B030D-6E8A-4147-A177-3AD203B41FA5}">
                      <a16:colId xmlns:a16="http://schemas.microsoft.com/office/drawing/2014/main" val="3753216403"/>
                    </a:ext>
                  </a:extLst>
                </a:gridCol>
                <a:gridCol w="2254929">
                  <a:extLst>
                    <a:ext uri="{9D8B030D-6E8A-4147-A177-3AD203B41FA5}">
                      <a16:colId xmlns:a16="http://schemas.microsoft.com/office/drawing/2014/main" val="864086864"/>
                    </a:ext>
                  </a:extLst>
                </a:gridCol>
                <a:gridCol w="2536055">
                  <a:extLst>
                    <a:ext uri="{9D8B030D-6E8A-4147-A177-3AD203B41FA5}">
                      <a16:colId xmlns:a16="http://schemas.microsoft.com/office/drawing/2014/main" val="536362316"/>
                    </a:ext>
                  </a:extLst>
                </a:gridCol>
              </a:tblGrid>
              <a:tr h="304289"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通信方式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定义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特点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应用场景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zh-CN" alt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示例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2956725"/>
                  </a:ext>
                </a:extLst>
              </a:tr>
              <a:tr h="116807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单工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数据只能单向传输。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发送方与接收方固定，不能交换角色。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广播、监视系统。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电视广播、无线电广播。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35485485"/>
                  </a:ext>
                </a:extLst>
              </a:tr>
              <a:tr h="116807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半双工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数据可以双向传输，但不能同时进行。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双方轮流发送和接收数据。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对讲机、串行通信。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对讲机、</a:t>
                      </a:r>
                      <a:r>
                        <a:rPr lang="en-US" altLang="zh-CN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RS-485</a:t>
                      </a:r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通信。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051816"/>
                  </a:ext>
                </a:extLst>
              </a:tr>
              <a:tr h="116807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全双工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数据可以同时双向传输。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双方可以同时发送和接收数据。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电话通信、高速网络通信。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电话通信、以太网。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8806992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932382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通信协议单位介绍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1904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同步、异步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63EBCAA-FE42-7FDC-48D5-FB003860D9F7}"/>
              </a:ext>
            </a:extLst>
          </p:cNvPr>
          <p:cNvSpPr txBox="1"/>
          <p:nvPr/>
        </p:nvSpPr>
        <p:spPr>
          <a:xfrm>
            <a:off x="945472" y="2550512"/>
            <a:ext cx="76769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222226"/>
                </a:solidFill>
                <a:effectLst/>
                <a:latin typeface="-apple-system"/>
              </a:rPr>
              <a:t>同步阻塞：马上专心做一件事情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222226"/>
                </a:solidFill>
                <a:effectLst/>
                <a:latin typeface="-apple-system"/>
              </a:rPr>
              <a:t>同步非阻塞：一边做一件事情，一边做另一件事情（一心二用）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222226"/>
                </a:solidFill>
                <a:effectLst/>
                <a:latin typeface="-apple-system"/>
              </a:rPr>
              <a:t>异步阻塞：把问题推到以后专心处理</a:t>
            </a:r>
            <a:br>
              <a:rPr lang="zh-CN" altLang="en-US" dirty="0"/>
            </a:br>
            <a:r>
              <a:rPr lang="zh-CN" altLang="en-US" b="0" i="0" dirty="0">
                <a:solidFill>
                  <a:srgbClr val="222226"/>
                </a:solidFill>
                <a:effectLst/>
                <a:latin typeface="-apple-system"/>
              </a:rPr>
              <a:t>异步非阻塞：把问题推到以后时不时处理一下</a:t>
            </a:r>
            <a:endParaRPr lang="zh-CN" altLang="en-US" dirty="0"/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3CD038C8-FF2A-021F-4F98-13CB6DC16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1191697"/>
              </p:ext>
            </p:extLst>
          </p:nvPr>
        </p:nvGraphicFramePr>
        <p:xfrm>
          <a:off x="609600" y="3750841"/>
          <a:ext cx="11302359" cy="27686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213499">
                  <a:extLst>
                    <a:ext uri="{9D8B030D-6E8A-4147-A177-3AD203B41FA5}">
                      <a16:colId xmlns:a16="http://schemas.microsoft.com/office/drawing/2014/main" val="2657945785"/>
                    </a:ext>
                  </a:extLst>
                </a:gridCol>
                <a:gridCol w="5321407">
                  <a:extLst>
                    <a:ext uri="{9D8B030D-6E8A-4147-A177-3AD203B41FA5}">
                      <a16:colId xmlns:a16="http://schemas.microsoft.com/office/drawing/2014/main" val="1314844845"/>
                    </a:ext>
                  </a:extLst>
                </a:gridCol>
                <a:gridCol w="3767453">
                  <a:extLst>
                    <a:ext uri="{9D8B030D-6E8A-4147-A177-3AD203B41FA5}">
                      <a16:colId xmlns:a16="http://schemas.microsoft.com/office/drawing/2014/main" val="398155953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特性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异步通信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同步通信</a:t>
                      </a:r>
                      <a:endParaRPr lang="en-US" altLang="zh-C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01053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时钟信号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无需共享时钟，数据帧有起始位和停止位标识。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1218565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发送方和接收方共享一个时钟信号。</a:t>
                      </a:r>
                      <a:endParaRPr lang="en-US" altLang="zh-CN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7928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数据传输速率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较低，因为每个字符需要起始位和停止位。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较高，连续传输，无需额外标识位。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7993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传输数据类型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适合间歇性和不连续的数据传输。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适合大规模连续的数据传输。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9416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同步需求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不需要时钟同步，接收方通过起始位识别数据。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需要在传输前进行时钟同步。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6080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实现难度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实现简单，不需要复杂的同步机制。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实现复杂，需要同步机制确保时钟一致性。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19673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应用场景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串口通信（</a:t>
                      </a:r>
                      <a:r>
                        <a:rPr lang="en-US" altLang="zh-CN" sz="1600" dirty="0"/>
                        <a:t>RS-232</a:t>
                      </a:r>
                      <a:r>
                        <a:rPr lang="zh-CN" altLang="en-US" sz="1600" dirty="0"/>
                        <a:t>）、键盘输入等低速应用。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/>
                        <a:t>SPI</a:t>
                      </a:r>
                      <a:r>
                        <a:rPr lang="zh-CN" altLang="en-US" sz="1600" dirty="0"/>
                        <a:t>、以太网、磁盘存储设备等高速应用。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43106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96801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2299316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</a:t>
            </a:r>
            <a:r>
              <a:rPr lang="en-US" altLang="zh-CN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endParaRPr lang="zh-CN" altLang="en-US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</a:t>
            </a:fld>
            <a:endParaRPr lang="zh-CN" altLang="en-US"/>
          </a:p>
        </p:txBody>
      </p:sp>
      <p:pic>
        <p:nvPicPr>
          <p:cNvPr id="1044" name="Picture 20" descr="Orange Pi AIpro Orange Pi官网-香橙派（Orange Pi）开发板,开源硬件,开源软件,开源芯片,电脑键盘">
            <a:extLst>
              <a:ext uri="{FF2B5EF4-FFF2-40B4-BE49-F238E27FC236}">
                <a16:creationId xmlns:a16="http://schemas.microsoft.com/office/drawing/2014/main" id="{E5E00E6A-36D2-7A61-1D16-A4B121147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610980">
            <a:off x="8064127" y="1963785"/>
            <a:ext cx="2966073" cy="2222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8" y="1871773"/>
            <a:ext cx="6548267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PCB</a:t>
            </a:r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（</a:t>
            </a:r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Printed Circuit Board</a:t>
            </a:r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，印刷电路板）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是一种用于电气连接电子元器件的板子，广泛应用于电子设备中。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的主要功能是通过导电线路将各种电子元器件如电阻、电容、集成电路等连接起来，实现电路功能。</a:t>
            </a:r>
          </a:p>
        </p:txBody>
      </p:sp>
    </p:spTree>
    <p:extLst>
      <p:ext uri="{BB962C8B-B14F-4D97-AF65-F5344CB8AC3E}">
        <p14:creationId xmlns:p14="http://schemas.microsoft.com/office/powerpoint/2010/main" val="659273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22638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编码介绍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27032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ASCII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</a:t>
            </a:r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UTF-8</a:t>
            </a:r>
            <a:endParaRPr lang="zh-CN" altLang="en-US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9DA168D-DAF1-4E5D-D665-222F58815CF3}"/>
              </a:ext>
            </a:extLst>
          </p:cNvPr>
          <p:cNvSpPr txBox="1"/>
          <p:nvPr/>
        </p:nvSpPr>
        <p:spPr>
          <a:xfrm>
            <a:off x="945472" y="3028155"/>
            <a:ext cx="10062839" cy="258532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zh-CN" dirty="0"/>
              <a:t>ASCII </a:t>
            </a:r>
            <a:r>
              <a:rPr lang="zh-CN" altLang="en-US" dirty="0"/>
              <a:t>是一种早期的字符编码标准，用于表示英文字符和控制字符（如回车、换行）。</a:t>
            </a:r>
            <a:endParaRPr lang="en-US" altLang="zh-CN" dirty="0"/>
          </a:p>
          <a:p>
            <a:r>
              <a:rPr lang="en-US" altLang="zh-CN" dirty="0"/>
              <a:t>ASCII </a:t>
            </a:r>
            <a:r>
              <a:rPr lang="zh-CN" altLang="en-US" dirty="0"/>
              <a:t>使用 </a:t>
            </a:r>
            <a:r>
              <a:rPr lang="en-US" altLang="zh-CN" dirty="0"/>
              <a:t>7 </a:t>
            </a:r>
            <a:r>
              <a:rPr lang="zh-CN" altLang="en-US" dirty="0"/>
              <a:t>位（即 </a:t>
            </a:r>
            <a:r>
              <a:rPr lang="en-US" altLang="zh-CN" dirty="0"/>
              <a:t>128 </a:t>
            </a:r>
            <a:r>
              <a:rPr lang="zh-CN" altLang="en-US" dirty="0"/>
              <a:t>个字符）来编码字符，因此它能够表示的字符数量有限，范围是从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127</a:t>
            </a:r>
            <a:r>
              <a:rPr lang="zh-CN" altLang="en-US" dirty="0"/>
              <a:t>。包含常见的英文字符（</a:t>
            </a:r>
            <a:r>
              <a:rPr lang="en-US" altLang="zh-CN" dirty="0"/>
              <a:t>A-Z</a:t>
            </a:r>
            <a:r>
              <a:rPr lang="zh-CN" altLang="en-US" dirty="0"/>
              <a:t>、</a:t>
            </a:r>
            <a:r>
              <a:rPr lang="en-US" altLang="zh-CN" dirty="0"/>
              <a:t>a-z</a:t>
            </a:r>
            <a:r>
              <a:rPr lang="zh-CN" altLang="en-US" dirty="0"/>
              <a:t>）、数字（</a:t>
            </a:r>
            <a:r>
              <a:rPr lang="en-US" altLang="zh-CN" dirty="0"/>
              <a:t>0-9</a:t>
            </a:r>
            <a:r>
              <a:rPr lang="zh-CN" altLang="en-US" dirty="0"/>
              <a:t>）、标点符号，以及一些控制字符（如回车、换行）。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UTF-8 </a:t>
            </a:r>
            <a:r>
              <a:rPr lang="zh-CN" altLang="en-US" dirty="0"/>
              <a:t>是 </a:t>
            </a:r>
            <a:r>
              <a:rPr lang="en-US" altLang="zh-CN" dirty="0"/>
              <a:t>Unicode </a:t>
            </a:r>
            <a:r>
              <a:rPr lang="zh-CN" altLang="en-US" dirty="0"/>
              <a:t>的一种实现方式，是目前互联网和现代软件系统中最常用的字符编码形式。它是一种可变长度的编码方案，使用 </a:t>
            </a:r>
            <a:r>
              <a:rPr lang="en-US" altLang="zh-CN" dirty="0"/>
              <a:t>1 </a:t>
            </a:r>
            <a:r>
              <a:rPr lang="zh-CN" altLang="en-US" dirty="0"/>
              <a:t>到 </a:t>
            </a:r>
            <a:r>
              <a:rPr lang="en-US" altLang="zh-CN" dirty="0"/>
              <a:t>4 </a:t>
            </a:r>
            <a:r>
              <a:rPr lang="zh-CN" altLang="en-US" dirty="0"/>
              <a:t>个字节编码 </a:t>
            </a:r>
            <a:r>
              <a:rPr lang="en-US" altLang="zh-CN" dirty="0"/>
              <a:t>Unicode </a:t>
            </a:r>
            <a:r>
              <a:rPr lang="zh-CN" altLang="en-US" dirty="0"/>
              <a:t>字符。</a:t>
            </a:r>
            <a:endParaRPr lang="en-US" altLang="zh-CN" dirty="0"/>
          </a:p>
          <a:p>
            <a:r>
              <a:rPr lang="zh-CN" altLang="en-US" dirty="0"/>
              <a:t>对于 </a:t>
            </a:r>
            <a:r>
              <a:rPr lang="en-US" altLang="zh-CN" dirty="0"/>
              <a:t>ASCII </a:t>
            </a:r>
            <a:r>
              <a:rPr lang="zh-CN" altLang="en-US" dirty="0"/>
              <a:t>字符（范围 </a:t>
            </a:r>
            <a:r>
              <a:rPr lang="en-US" altLang="zh-CN" dirty="0"/>
              <a:t>0-127</a:t>
            </a:r>
            <a:r>
              <a:rPr lang="zh-CN" altLang="en-US" dirty="0"/>
              <a:t>），</a:t>
            </a:r>
            <a:r>
              <a:rPr lang="en-US" altLang="zh-CN" dirty="0"/>
              <a:t>UTF-8 </a:t>
            </a:r>
            <a:r>
              <a:rPr lang="zh-CN" altLang="en-US" dirty="0"/>
              <a:t>使用 </a:t>
            </a:r>
            <a:r>
              <a:rPr lang="en-US" altLang="zh-CN" dirty="0"/>
              <a:t>1 </a:t>
            </a:r>
            <a:r>
              <a:rPr lang="zh-CN" altLang="en-US" dirty="0"/>
              <a:t>个字节，与 </a:t>
            </a:r>
            <a:r>
              <a:rPr lang="en-US" altLang="zh-CN" dirty="0"/>
              <a:t>ASCII </a:t>
            </a:r>
            <a:r>
              <a:rPr lang="zh-CN" altLang="en-US" dirty="0"/>
              <a:t>完全兼容。</a:t>
            </a:r>
            <a:endParaRPr lang="en-US" altLang="zh-CN" dirty="0"/>
          </a:p>
          <a:p>
            <a:r>
              <a:rPr lang="zh-CN" altLang="en-US" dirty="0"/>
              <a:t>对于其他 </a:t>
            </a:r>
            <a:r>
              <a:rPr lang="en-US" altLang="zh-CN" dirty="0"/>
              <a:t>Unicode </a:t>
            </a:r>
            <a:r>
              <a:rPr lang="zh-CN" altLang="en-US" dirty="0"/>
              <a:t>字符，</a:t>
            </a:r>
            <a:r>
              <a:rPr lang="en-US" altLang="zh-CN" dirty="0"/>
              <a:t>UTF-8 </a:t>
            </a:r>
            <a:r>
              <a:rPr lang="zh-CN" altLang="en-US" dirty="0"/>
              <a:t>使用 </a:t>
            </a:r>
            <a:r>
              <a:rPr lang="en-US" altLang="zh-CN" dirty="0"/>
              <a:t>2 </a:t>
            </a:r>
            <a:r>
              <a:rPr lang="zh-CN" altLang="en-US" dirty="0"/>
              <a:t>到 </a:t>
            </a:r>
            <a:r>
              <a:rPr lang="en-US" altLang="zh-CN" dirty="0"/>
              <a:t>4 </a:t>
            </a:r>
            <a:r>
              <a:rPr lang="zh-CN" altLang="en-US" dirty="0"/>
              <a:t>个字节来编码，字符的具体字节数根据字符的码点大小决定。</a:t>
            </a:r>
          </a:p>
        </p:txBody>
      </p:sp>
    </p:spTree>
    <p:extLst>
      <p:ext uri="{BB962C8B-B14F-4D97-AF65-F5344CB8AC3E}">
        <p14:creationId xmlns:p14="http://schemas.microsoft.com/office/powerpoint/2010/main" val="26012366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有线通信协议介绍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341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  <a:hlinkClick r:id="rId3"/>
              </a:rPr>
              <a:t>UART/USART</a:t>
            </a:r>
            <a:endParaRPr lang="zh-CN" altLang="en-US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E0581BF-D517-4927-6CD2-E0A633B6D8B7}"/>
              </a:ext>
            </a:extLst>
          </p:cNvPr>
          <p:cNvSpPr txBox="1"/>
          <p:nvPr/>
        </p:nvSpPr>
        <p:spPr>
          <a:xfrm>
            <a:off x="1014273" y="2829087"/>
            <a:ext cx="1008281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通用异步接收器</a:t>
            </a:r>
            <a:r>
              <a:rPr lang="en-US" altLang="zh-CN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/</a:t>
            </a:r>
            <a:r>
              <a:rPr lang="zh-CN" altLang="en-US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发送器</a:t>
            </a:r>
            <a:r>
              <a:rPr lang="zh-CN" altLang="en-US" sz="2400" b="0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，通常称为</a:t>
            </a:r>
            <a:r>
              <a:rPr lang="en-US" altLang="zh-CN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UART</a:t>
            </a:r>
            <a:r>
              <a:rPr lang="zh-CN" altLang="en-US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。</a:t>
            </a:r>
            <a:endParaRPr lang="en-US" altLang="zh-CN" sz="2400" dirty="0">
              <a:solidFill>
                <a:srgbClr val="2A2A2A"/>
              </a:solidFill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r>
              <a:rPr lang="zh-CN" altLang="en-US" sz="2400" b="0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是一种广泛应用于嵌入式领域的</a:t>
            </a:r>
            <a:r>
              <a:rPr lang="zh-CN" altLang="en-US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串行</a:t>
            </a:r>
            <a:r>
              <a:rPr lang="zh-CN" altLang="en-US" sz="2400" b="0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、</a:t>
            </a:r>
            <a:r>
              <a:rPr lang="zh-CN" altLang="en-US" sz="2400" b="1" i="0" dirty="0">
                <a:solidFill>
                  <a:srgbClr val="2A2A2A"/>
                </a:solidFill>
                <a:effectLst/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异步、全双工通信协议。</a:t>
            </a:r>
            <a:endParaRPr lang="zh-CN" altLang="en-US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878145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有线通信协议介绍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341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  <a:hlinkClick r:id="rId3"/>
              </a:rPr>
              <a:t>IIC</a:t>
            </a:r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1D1A553-040A-3BA8-287D-E0EBD59CCF52}"/>
              </a:ext>
            </a:extLst>
          </p:cNvPr>
          <p:cNvSpPr txBox="1"/>
          <p:nvPr/>
        </p:nvSpPr>
        <p:spPr>
          <a:xfrm>
            <a:off x="883081" y="2760955"/>
            <a:ext cx="104714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IIC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（</a:t>
            </a:r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Inter-Integrated Circuit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）是 </a:t>
            </a:r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IIC Bus 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简称，中文叫集成电路总线。</a:t>
            </a:r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它是一种串行通信总线，使用多主从架构，由飞利浦公司在</a:t>
            </a:r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1980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年代为了让主板、嵌入式系统或手机用以连接低速周边设备而发展。</a:t>
            </a:r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IIC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为</a:t>
            </a:r>
            <a:r>
              <a:rPr lang="zh-CN" altLang="en-US" sz="2400" b="1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半双工、同步通信</a:t>
            </a:r>
            <a:r>
              <a:rPr lang="zh-CN" altLang="en-US" sz="2400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9514985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有线通信协议介绍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341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  <a:hlinkClick r:id="rId3"/>
              </a:rPr>
              <a:t>SPI</a:t>
            </a:r>
            <a:endParaRPr lang="en-US" altLang="zh-CN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9BEAAA6-1DA4-8705-BD68-4188FED07D02}"/>
              </a:ext>
            </a:extLst>
          </p:cNvPr>
          <p:cNvSpPr txBox="1"/>
          <p:nvPr/>
        </p:nvSpPr>
        <p:spPr>
          <a:xfrm>
            <a:off x="909714" y="2760955"/>
            <a:ext cx="1091534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e-DE" altLang="zh-CN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SPI 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是英语</a:t>
            </a:r>
            <a:r>
              <a:rPr lang="de-DE" altLang="zh-CN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Serial Peripheral interface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的缩写，顾名思义就是串行外围设备接口。</a:t>
            </a:r>
            <a:endParaRPr lang="en-US" altLang="zh-CN" sz="2400" b="1" i="0" dirty="0">
              <a:solidFill>
                <a:srgbClr val="4D4D4D"/>
              </a:solidFill>
              <a:effectLst/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endParaRPr lang="en-US" altLang="zh-CN" sz="2400" b="1" i="0" dirty="0">
              <a:solidFill>
                <a:srgbClr val="4D4D4D"/>
              </a:solidFill>
              <a:effectLst/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是</a:t>
            </a:r>
            <a:r>
              <a:rPr lang="de-DE" altLang="zh-CN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Motorola(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摩托罗拉</a:t>
            </a:r>
            <a:r>
              <a:rPr lang="en-US" altLang="zh-CN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)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首先在其</a:t>
            </a:r>
            <a:r>
              <a:rPr lang="de-DE" altLang="zh-CN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MC68HCXX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系列处理器上定义的。</a:t>
            </a:r>
            <a:endParaRPr lang="zh-CN" altLang="en-US" sz="2400" b="0" i="0" dirty="0">
              <a:solidFill>
                <a:srgbClr val="4D4D4D"/>
              </a:solidFill>
              <a:effectLst/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endParaRPr lang="de-DE" altLang="zh-CN" sz="2400" b="0" i="0" dirty="0">
              <a:solidFill>
                <a:srgbClr val="4D4D4D"/>
              </a:solidFill>
              <a:effectLst/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de-DE" altLang="zh-CN" sz="24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SPI</a:t>
            </a:r>
            <a:r>
              <a:rPr lang="zh-CN" altLang="de-DE" sz="24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，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是一</a:t>
            </a:r>
            <a:r>
              <a:rPr lang="zh-CN" altLang="en-US" sz="2400" b="1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种高速的，全双工，同步</a:t>
            </a:r>
            <a:r>
              <a:rPr lang="zh-CN" altLang="en-US" sz="2400" b="0" i="0" dirty="0">
                <a:solidFill>
                  <a:srgbClr val="4D4D4D"/>
                </a:solidFill>
                <a:effectLst/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的通信总线</a:t>
            </a:r>
          </a:p>
        </p:txBody>
      </p:sp>
    </p:spTree>
    <p:extLst>
      <p:ext uri="{BB962C8B-B14F-4D97-AF65-F5344CB8AC3E}">
        <p14:creationId xmlns:p14="http://schemas.microsoft.com/office/powerpoint/2010/main" val="2234292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092605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有线通信协议介绍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8BBBED5-AF75-87DC-518A-BB866A4766AE}"/>
              </a:ext>
            </a:extLst>
          </p:cNvPr>
          <p:cNvSpPr txBox="1"/>
          <p:nvPr/>
        </p:nvSpPr>
        <p:spPr>
          <a:xfrm>
            <a:off x="945472" y="1926441"/>
            <a:ext cx="34134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思源宋体 Medium" panose="02020500000000000000" pitchFamily="18" charset="-122"/>
                <a:ea typeface="思源宋体 Medium" panose="02020500000000000000" pitchFamily="18" charset="-122"/>
                <a:hlinkClick r:id="rId3"/>
              </a:rPr>
              <a:t>CAN</a:t>
            </a:r>
            <a:endParaRPr lang="zh-CN" altLang="en-US" sz="2400" dirty="0">
              <a:latin typeface="思源宋体 Medium" panose="02020500000000000000" pitchFamily="18" charset="-122"/>
              <a:ea typeface="思源宋体 Medium" panose="020205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43E99F9-92FD-6043-60B3-6CA1C7D8BD45}"/>
              </a:ext>
            </a:extLst>
          </p:cNvPr>
          <p:cNvSpPr txBox="1"/>
          <p:nvPr/>
        </p:nvSpPr>
        <p:spPr>
          <a:xfrm>
            <a:off x="945472" y="2760955"/>
            <a:ext cx="1017159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CAN </a:t>
            </a:r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是</a:t>
            </a:r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Controller Area Network </a:t>
            </a:r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的缩写，是</a:t>
            </a:r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ISO</a:t>
            </a:r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国际标准化的串行通信协议，由德国 </a:t>
            </a:r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BOSCH </a:t>
            </a:r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公司开发。</a:t>
            </a:r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在当前的汽车产业中，出于对安全性、舒适性、方便性、低公害、低成本的要求，各种各样的电子控制系统被开发了出来。</a:t>
            </a:r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ea typeface="思源宋体 Medium" panose="02020500000000000000" pitchFamily="18" charset="-122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CAN</a:t>
            </a:r>
            <a:r>
              <a:rPr lang="zh-CN" altLang="en-US" sz="2400" dirty="0">
                <a:latin typeface="Times New Roman" panose="02020603050405020304" pitchFamily="18" charset="0"/>
                <a:ea typeface="思源宋体 Medium" panose="02020500000000000000" pitchFamily="18" charset="-122"/>
                <a:cs typeface="Times New Roman" panose="02020603050405020304" pitchFamily="18" charset="0"/>
              </a:rPr>
              <a:t>通信是高速总线。</a:t>
            </a:r>
          </a:p>
        </p:txBody>
      </p:sp>
    </p:spTree>
    <p:extLst>
      <p:ext uri="{BB962C8B-B14F-4D97-AF65-F5344CB8AC3E}">
        <p14:creationId xmlns:p14="http://schemas.microsoft.com/office/powerpoint/2010/main" val="23889885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542190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示波器使用教程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82DB3E-314E-D6A1-E7AE-061C023D0E1F}"/>
              </a:ext>
            </a:extLst>
          </p:cNvPr>
          <p:cNvSpPr/>
          <p:nvPr/>
        </p:nvSpPr>
        <p:spPr>
          <a:xfrm>
            <a:off x="156839" y="2153173"/>
            <a:ext cx="12035161" cy="470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25</a:t>
            </a:fld>
            <a:endParaRPr lang="zh-CN" altLang="en-US"/>
          </a:p>
        </p:txBody>
      </p:sp>
      <p:pic>
        <p:nvPicPr>
          <p:cNvPr id="3074" name="Picture 2" descr="Tektronix泰克TBS1000系列数字存储示波器-亿佰科技（深圳）有限公司">
            <a:extLst>
              <a:ext uri="{FF2B5EF4-FFF2-40B4-BE49-F238E27FC236}">
                <a16:creationId xmlns:a16="http://schemas.microsoft.com/office/drawing/2014/main" id="{DADB7627-9F5A-B65F-C1A6-F97D0D7A5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42455"/>
            <a:ext cx="6847643" cy="4279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49D826D-6A51-6275-B478-37EDEEFC9368}"/>
              </a:ext>
            </a:extLst>
          </p:cNvPr>
          <p:cNvCxnSpPr/>
          <p:nvPr/>
        </p:nvCxnSpPr>
        <p:spPr>
          <a:xfrm flipV="1">
            <a:off x="1269507" y="1358330"/>
            <a:ext cx="3542190" cy="135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5B05E1-F4A0-58D7-753F-F43FF4E00C87}"/>
              </a:ext>
            </a:extLst>
          </p:cNvPr>
          <p:cNvCxnSpPr/>
          <p:nvPr/>
        </p:nvCxnSpPr>
        <p:spPr>
          <a:xfrm flipV="1">
            <a:off x="2078854" y="2037448"/>
            <a:ext cx="3542190" cy="135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D6BE14-057C-A589-6FFE-A95BF4BE6A51}"/>
              </a:ext>
            </a:extLst>
          </p:cNvPr>
          <p:cNvCxnSpPr>
            <a:cxnSpLocks/>
          </p:cNvCxnSpPr>
          <p:nvPr/>
        </p:nvCxnSpPr>
        <p:spPr>
          <a:xfrm flipV="1">
            <a:off x="5609210" y="2005384"/>
            <a:ext cx="3542190" cy="1058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2FE430-37DD-8E28-9E3F-47A5ADA41396}"/>
              </a:ext>
            </a:extLst>
          </p:cNvPr>
          <p:cNvCxnSpPr/>
          <p:nvPr/>
        </p:nvCxnSpPr>
        <p:spPr>
          <a:xfrm flipV="1">
            <a:off x="4712565" y="1553592"/>
            <a:ext cx="3542190" cy="135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F9CAFF-937E-9A58-4040-7EDBECD56E5B}"/>
              </a:ext>
            </a:extLst>
          </p:cNvPr>
          <p:cNvCxnSpPr>
            <a:cxnSpLocks/>
          </p:cNvCxnSpPr>
          <p:nvPr/>
        </p:nvCxnSpPr>
        <p:spPr>
          <a:xfrm flipV="1">
            <a:off x="4829084" y="3254698"/>
            <a:ext cx="3483747" cy="378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17A48943-91EB-6D10-41E3-12E85B215A5A}"/>
              </a:ext>
            </a:extLst>
          </p:cNvPr>
          <p:cNvCxnSpPr>
            <a:cxnSpLocks/>
          </p:cNvCxnSpPr>
          <p:nvPr/>
        </p:nvCxnSpPr>
        <p:spPr>
          <a:xfrm flipV="1">
            <a:off x="4811697" y="4072546"/>
            <a:ext cx="3483747" cy="37845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26E7074B-03B0-1686-AD0A-04E0137D6478}"/>
              </a:ext>
            </a:extLst>
          </p:cNvPr>
          <p:cNvCxnSpPr>
            <a:cxnSpLocks/>
          </p:cNvCxnSpPr>
          <p:nvPr/>
        </p:nvCxnSpPr>
        <p:spPr>
          <a:xfrm flipV="1">
            <a:off x="5285174" y="3706403"/>
            <a:ext cx="4190261" cy="8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2E1E2A-2813-F981-0DD4-43ADB6350672}"/>
              </a:ext>
            </a:extLst>
          </p:cNvPr>
          <p:cNvCxnSpPr>
            <a:cxnSpLocks/>
          </p:cNvCxnSpPr>
          <p:nvPr/>
        </p:nvCxnSpPr>
        <p:spPr>
          <a:xfrm flipV="1">
            <a:off x="5285174" y="4496758"/>
            <a:ext cx="4190261" cy="882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0D69E9-C223-13CE-F317-943810662CDC}"/>
              </a:ext>
            </a:extLst>
          </p:cNvPr>
          <p:cNvCxnSpPr>
            <a:cxnSpLocks/>
          </p:cNvCxnSpPr>
          <p:nvPr/>
        </p:nvCxnSpPr>
        <p:spPr>
          <a:xfrm>
            <a:off x="3195961" y="4392092"/>
            <a:ext cx="0" cy="123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95F8F45-C94F-88CA-BB54-EA3739D6F2F1}"/>
              </a:ext>
            </a:extLst>
          </p:cNvPr>
          <p:cNvSpPr txBox="1"/>
          <p:nvPr/>
        </p:nvSpPr>
        <p:spPr>
          <a:xfrm>
            <a:off x="5202564" y="5894772"/>
            <a:ext cx="12857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$1090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9170968A-4AD5-9085-84D3-041F6242ED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5185" y="4956335"/>
            <a:ext cx="4112801" cy="1876873"/>
          </a:xfrm>
          <a:prstGeom prst="rect">
            <a:avLst/>
          </a:prstGeom>
        </p:spPr>
      </p:pic>
      <p:sp>
        <p:nvSpPr>
          <p:cNvPr id="24" name="文本框 23">
            <a:extLst>
              <a:ext uri="{FF2B5EF4-FFF2-40B4-BE49-F238E27FC236}">
                <a16:creationId xmlns:a16="http://schemas.microsoft.com/office/drawing/2014/main" id="{03FD96B8-E414-8F55-EC2E-5C8493295616}"/>
              </a:ext>
            </a:extLst>
          </p:cNvPr>
          <p:cNvSpPr txBox="1"/>
          <p:nvPr/>
        </p:nvSpPr>
        <p:spPr>
          <a:xfrm>
            <a:off x="4805778" y="1162333"/>
            <a:ext cx="1118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电源开关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32C9C9-35EB-3A64-3139-AEE102212269}"/>
              </a:ext>
            </a:extLst>
          </p:cNvPr>
          <p:cNvSpPr txBox="1"/>
          <p:nvPr/>
        </p:nvSpPr>
        <p:spPr>
          <a:xfrm>
            <a:off x="5526599" y="1829903"/>
            <a:ext cx="70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屏幕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B609CE-5F0F-C6FE-E8D8-AC0011DD20ED}"/>
              </a:ext>
            </a:extLst>
          </p:cNvPr>
          <p:cNvSpPr txBox="1"/>
          <p:nvPr/>
        </p:nvSpPr>
        <p:spPr>
          <a:xfrm>
            <a:off x="8173623" y="1278737"/>
            <a:ext cx="1572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测量波形数据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1FD959-479F-FF5F-FD91-0882085ECC23}"/>
              </a:ext>
            </a:extLst>
          </p:cNvPr>
          <p:cNvSpPr txBox="1"/>
          <p:nvPr/>
        </p:nvSpPr>
        <p:spPr>
          <a:xfrm>
            <a:off x="9146468" y="1810998"/>
            <a:ext cx="191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自动设定比例尺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2A9E62-561B-DFB6-749B-0B1ED67AAEFD}"/>
              </a:ext>
            </a:extLst>
          </p:cNvPr>
          <p:cNvSpPr txBox="1"/>
          <p:nvPr/>
        </p:nvSpPr>
        <p:spPr>
          <a:xfrm>
            <a:off x="8276456" y="3026353"/>
            <a:ext cx="23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手动上下调节波形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26EFEB2-2927-825F-1130-C325943E733C}"/>
              </a:ext>
            </a:extLst>
          </p:cNvPr>
          <p:cNvSpPr txBox="1"/>
          <p:nvPr/>
        </p:nvSpPr>
        <p:spPr>
          <a:xfrm>
            <a:off x="9469269" y="3491924"/>
            <a:ext cx="23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手动左右调节波形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4521472D-6825-004E-FF4E-94650CE73D7C}"/>
              </a:ext>
            </a:extLst>
          </p:cNvPr>
          <p:cNvSpPr txBox="1"/>
          <p:nvPr/>
        </p:nvSpPr>
        <p:spPr>
          <a:xfrm>
            <a:off x="8254755" y="3874082"/>
            <a:ext cx="301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手动调节波形幅值比例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6829A0-2071-7278-A877-B090B3AA2AFB}"/>
              </a:ext>
            </a:extLst>
          </p:cNvPr>
          <p:cNvSpPr txBox="1"/>
          <p:nvPr/>
        </p:nvSpPr>
        <p:spPr>
          <a:xfrm>
            <a:off x="9433860" y="4293267"/>
            <a:ext cx="30110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手动调节波形周期比例</a:t>
            </a:r>
          </a:p>
        </p:txBody>
      </p:sp>
    </p:spTree>
    <p:extLst>
      <p:ext uri="{BB962C8B-B14F-4D97-AF65-F5344CB8AC3E}">
        <p14:creationId xmlns:p14="http://schemas.microsoft.com/office/powerpoint/2010/main" val="3497249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440357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函数发生器使用教程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82DB3E-314E-D6A1-E7AE-061C023D0E1F}"/>
              </a:ext>
            </a:extLst>
          </p:cNvPr>
          <p:cNvSpPr/>
          <p:nvPr/>
        </p:nvSpPr>
        <p:spPr>
          <a:xfrm>
            <a:off x="156839" y="2153173"/>
            <a:ext cx="12035161" cy="470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pic>
        <p:nvPicPr>
          <p:cNvPr id="4098" name="Picture 2" descr="普源函数/任意波形发生器 DG1000Z系列_函数信号发生器_环动联科">
            <a:extLst>
              <a:ext uri="{FF2B5EF4-FFF2-40B4-BE49-F238E27FC236}">
                <a16:creationId xmlns:a16="http://schemas.microsoft.com/office/drawing/2014/main" id="{8ACBAA18-60CC-0084-BA7D-D9DC355F7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2031" y="2406780"/>
            <a:ext cx="6535183" cy="3549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26</a:t>
            </a:fld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5B05E1-F4A0-58D7-753F-F43FF4E00C87}"/>
              </a:ext>
            </a:extLst>
          </p:cNvPr>
          <p:cNvCxnSpPr/>
          <p:nvPr/>
        </p:nvCxnSpPr>
        <p:spPr>
          <a:xfrm flipV="1">
            <a:off x="1979666" y="2106335"/>
            <a:ext cx="3542190" cy="135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D6BE14-057C-A589-6FFE-A95BF4BE6A51}"/>
              </a:ext>
            </a:extLst>
          </p:cNvPr>
          <p:cNvCxnSpPr>
            <a:cxnSpLocks/>
          </p:cNvCxnSpPr>
          <p:nvPr/>
        </p:nvCxnSpPr>
        <p:spPr>
          <a:xfrm flipV="1">
            <a:off x="5217604" y="2360830"/>
            <a:ext cx="3542190" cy="105878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C2FE430-37DD-8E28-9E3F-47A5ADA41396}"/>
              </a:ext>
            </a:extLst>
          </p:cNvPr>
          <p:cNvCxnSpPr>
            <a:cxnSpLocks/>
          </p:cNvCxnSpPr>
          <p:nvPr/>
        </p:nvCxnSpPr>
        <p:spPr>
          <a:xfrm flipV="1">
            <a:off x="3625430" y="1622358"/>
            <a:ext cx="4510216" cy="171701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F9CAFF-937E-9A58-4040-7EDBECD56E5B}"/>
              </a:ext>
            </a:extLst>
          </p:cNvPr>
          <p:cNvCxnSpPr>
            <a:cxnSpLocks/>
          </p:cNvCxnSpPr>
          <p:nvPr/>
        </p:nvCxnSpPr>
        <p:spPr>
          <a:xfrm flipV="1">
            <a:off x="4544942" y="3254698"/>
            <a:ext cx="3767889" cy="94603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2E1E2A-2813-F981-0DD4-43ADB6350672}"/>
              </a:ext>
            </a:extLst>
          </p:cNvPr>
          <p:cNvCxnSpPr>
            <a:cxnSpLocks/>
          </p:cNvCxnSpPr>
          <p:nvPr/>
        </p:nvCxnSpPr>
        <p:spPr>
          <a:xfrm flipV="1">
            <a:off x="4873841" y="4496758"/>
            <a:ext cx="4601594" cy="33713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0D69E9-C223-13CE-F317-943810662CDC}"/>
              </a:ext>
            </a:extLst>
          </p:cNvPr>
          <p:cNvCxnSpPr>
            <a:cxnSpLocks/>
          </p:cNvCxnSpPr>
          <p:nvPr/>
        </p:nvCxnSpPr>
        <p:spPr>
          <a:xfrm>
            <a:off x="736847" y="4956335"/>
            <a:ext cx="0" cy="123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95F8F45-C94F-88CA-BB54-EA3739D6F2F1}"/>
              </a:ext>
            </a:extLst>
          </p:cNvPr>
          <p:cNvSpPr txBox="1"/>
          <p:nvPr/>
        </p:nvSpPr>
        <p:spPr>
          <a:xfrm>
            <a:off x="5202563" y="5894772"/>
            <a:ext cx="17042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￥</a:t>
            </a:r>
            <a:r>
              <a:rPr lang="en-US" altLang="zh-C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12800</a:t>
            </a:r>
            <a:endParaRPr lang="zh-CN" alt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132C9C9-35EB-3A64-3139-AEE102212269}"/>
              </a:ext>
            </a:extLst>
          </p:cNvPr>
          <p:cNvSpPr txBox="1"/>
          <p:nvPr/>
        </p:nvSpPr>
        <p:spPr>
          <a:xfrm>
            <a:off x="5526599" y="1829903"/>
            <a:ext cx="70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屏幕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BB609CE-5F0F-C6FE-E8D8-AC0011DD20ED}"/>
              </a:ext>
            </a:extLst>
          </p:cNvPr>
          <p:cNvSpPr txBox="1"/>
          <p:nvPr/>
        </p:nvSpPr>
        <p:spPr>
          <a:xfrm>
            <a:off x="8135646" y="1403933"/>
            <a:ext cx="2257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预设函数波形选择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1FD959-479F-FF5F-FD91-0882085ECC23}"/>
              </a:ext>
            </a:extLst>
          </p:cNvPr>
          <p:cNvSpPr txBox="1"/>
          <p:nvPr/>
        </p:nvSpPr>
        <p:spPr>
          <a:xfrm>
            <a:off x="8737600" y="2180330"/>
            <a:ext cx="191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菜单调节手轮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2A9E62-561B-DFB6-749B-0B1ED67AAEFD}"/>
              </a:ext>
            </a:extLst>
          </p:cNvPr>
          <p:cNvSpPr txBox="1"/>
          <p:nvPr/>
        </p:nvSpPr>
        <p:spPr>
          <a:xfrm>
            <a:off x="8276456" y="3026353"/>
            <a:ext cx="23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设定值键盘输入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6829A0-2071-7278-A877-B090B3AA2AFB}"/>
              </a:ext>
            </a:extLst>
          </p:cNvPr>
          <p:cNvSpPr txBox="1"/>
          <p:nvPr/>
        </p:nvSpPr>
        <p:spPr>
          <a:xfrm>
            <a:off x="9433860" y="4293267"/>
            <a:ext cx="175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确认输出开关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098E9D-1261-15EF-F7FE-479E2692DFE2}"/>
              </a:ext>
            </a:extLst>
          </p:cNvPr>
          <p:cNvSpPr txBox="1"/>
          <p:nvPr/>
        </p:nvSpPr>
        <p:spPr>
          <a:xfrm>
            <a:off x="156839" y="6222712"/>
            <a:ext cx="13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电源开关</a:t>
            </a: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DCF1C85B-97B4-4B1B-F01D-E67DBF725E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43" r="3767"/>
          <a:stretch/>
        </p:blipFill>
        <p:spPr>
          <a:xfrm>
            <a:off x="7646810" y="4822833"/>
            <a:ext cx="2610035" cy="202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70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2" y="1163069"/>
            <a:ext cx="3257364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电源使用教程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82DB3E-314E-D6A1-E7AE-061C023D0E1F}"/>
              </a:ext>
            </a:extLst>
          </p:cNvPr>
          <p:cNvSpPr/>
          <p:nvPr/>
        </p:nvSpPr>
        <p:spPr>
          <a:xfrm>
            <a:off x="156839" y="2153173"/>
            <a:ext cx="12035161" cy="470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27</a:t>
            </a:fld>
            <a:endParaRPr lang="zh-CN" altLang="en-US"/>
          </a:p>
        </p:txBody>
      </p:sp>
      <p:pic>
        <p:nvPicPr>
          <p:cNvPr id="5122" name="Picture 2" descr="精密型可编程电源KR-150V1A2A价格、报价-上海江柏实业发展有限公司">
            <a:extLst>
              <a:ext uri="{FF2B5EF4-FFF2-40B4-BE49-F238E27FC236}">
                <a16:creationId xmlns:a16="http://schemas.microsoft.com/office/drawing/2014/main" id="{39D00D16-6B00-6893-2243-1C6870031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41" y="2594662"/>
            <a:ext cx="5895206" cy="3212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5B05E1-F4A0-58D7-753F-F43FF4E00C87}"/>
              </a:ext>
            </a:extLst>
          </p:cNvPr>
          <p:cNvCxnSpPr/>
          <p:nvPr/>
        </p:nvCxnSpPr>
        <p:spPr>
          <a:xfrm flipV="1">
            <a:off x="1979666" y="2106335"/>
            <a:ext cx="3542190" cy="135823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D6BE14-057C-A589-6FFE-A95BF4BE6A51}"/>
              </a:ext>
            </a:extLst>
          </p:cNvPr>
          <p:cNvCxnSpPr>
            <a:cxnSpLocks/>
          </p:cNvCxnSpPr>
          <p:nvPr/>
        </p:nvCxnSpPr>
        <p:spPr>
          <a:xfrm flipV="1">
            <a:off x="3048844" y="2360830"/>
            <a:ext cx="5710950" cy="165518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F9CAFF-937E-9A58-4040-7EDBECD56E5B}"/>
              </a:ext>
            </a:extLst>
          </p:cNvPr>
          <p:cNvCxnSpPr>
            <a:cxnSpLocks/>
          </p:cNvCxnSpPr>
          <p:nvPr/>
        </p:nvCxnSpPr>
        <p:spPr>
          <a:xfrm flipV="1">
            <a:off x="1974923" y="3254698"/>
            <a:ext cx="6337908" cy="140790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2E1E2A-2813-F981-0DD4-43ADB6350672}"/>
              </a:ext>
            </a:extLst>
          </p:cNvPr>
          <p:cNvCxnSpPr>
            <a:cxnSpLocks/>
          </p:cNvCxnSpPr>
          <p:nvPr/>
        </p:nvCxnSpPr>
        <p:spPr>
          <a:xfrm flipV="1">
            <a:off x="3240350" y="4496758"/>
            <a:ext cx="6235085" cy="41312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0D69E9-C223-13CE-F317-943810662CDC}"/>
              </a:ext>
            </a:extLst>
          </p:cNvPr>
          <p:cNvCxnSpPr>
            <a:cxnSpLocks/>
          </p:cNvCxnSpPr>
          <p:nvPr/>
        </p:nvCxnSpPr>
        <p:spPr>
          <a:xfrm>
            <a:off x="736847" y="4956335"/>
            <a:ext cx="0" cy="123635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132C9C9-35EB-3A64-3139-AEE102212269}"/>
              </a:ext>
            </a:extLst>
          </p:cNvPr>
          <p:cNvSpPr txBox="1"/>
          <p:nvPr/>
        </p:nvSpPr>
        <p:spPr>
          <a:xfrm>
            <a:off x="5526599" y="1829903"/>
            <a:ext cx="70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屏幕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1FD959-479F-FF5F-FD91-0882085ECC23}"/>
              </a:ext>
            </a:extLst>
          </p:cNvPr>
          <p:cNvSpPr txBox="1"/>
          <p:nvPr/>
        </p:nvSpPr>
        <p:spPr>
          <a:xfrm>
            <a:off x="8737600" y="2180330"/>
            <a:ext cx="1915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菜单调节手轮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2A9E62-561B-DFB6-749B-0B1ED67AAEFD}"/>
              </a:ext>
            </a:extLst>
          </p:cNvPr>
          <p:cNvSpPr txBox="1"/>
          <p:nvPr/>
        </p:nvSpPr>
        <p:spPr>
          <a:xfrm>
            <a:off x="8276456" y="3026353"/>
            <a:ext cx="23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设定值键盘输入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6829A0-2071-7278-A877-B090B3AA2AFB}"/>
              </a:ext>
            </a:extLst>
          </p:cNvPr>
          <p:cNvSpPr txBox="1"/>
          <p:nvPr/>
        </p:nvSpPr>
        <p:spPr>
          <a:xfrm>
            <a:off x="9433860" y="4293267"/>
            <a:ext cx="17520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输出电源接口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098E9D-1261-15EF-F7FE-479E2692DFE2}"/>
              </a:ext>
            </a:extLst>
          </p:cNvPr>
          <p:cNvSpPr txBox="1"/>
          <p:nvPr/>
        </p:nvSpPr>
        <p:spPr>
          <a:xfrm>
            <a:off x="156839" y="6222712"/>
            <a:ext cx="13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电源开关</a:t>
            </a:r>
          </a:p>
        </p:txBody>
      </p:sp>
    </p:spTree>
    <p:extLst>
      <p:ext uri="{BB962C8B-B14F-4D97-AF65-F5344CB8AC3E}">
        <p14:creationId xmlns:p14="http://schemas.microsoft.com/office/powerpoint/2010/main" val="41458054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542189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万用表使用教程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82DB3E-314E-D6A1-E7AE-061C023D0E1F}"/>
              </a:ext>
            </a:extLst>
          </p:cNvPr>
          <p:cNvSpPr/>
          <p:nvPr/>
        </p:nvSpPr>
        <p:spPr>
          <a:xfrm>
            <a:off x="156839" y="2153173"/>
            <a:ext cx="12035161" cy="47048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28</a:t>
            </a:fld>
            <a:endParaRPr lang="zh-CN" altLang="en-US"/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0C990B7B-49D8-24E8-8A37-4B7A58880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3171" l="10000" r="90000">
                        <a14:foregroundMark x1="64228" y1="11707" x2="58211" y2="7561"/>
                        <a14:foregroundMark x1="58211" y1="7561" x2="41301" y2="7073"/>
                        <a14:foregroundMark x1="41301" y1="7073" x2="35935" y2="14146"/>
                        <a14:foregroundMark x1="35935" y1="14146" x2="38537" y2="84268"/>
                        <a14:foregroundMark x1="38537" y1="84268" x2="45528" y2="93293"/>
                        <a14:foregroundMark x1="45528" y1="93293" x2="53496" y2="93171"/>
                        <a14:foregroundMark x1="53496" y1="93171" x2="60976" y2="93171"/>
                        <a14:foregroundMark x1="60976" y1="93171" x2="64634" y2="85732"/>
                        <a14:foregroundMark x1="64634" y1="85732" x2="63902" y2="1036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35" y="1829903"/>
            <a:ext cx="6745755" cy="44971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45B05E1-F4A0-58D7-753F-F43FF4E00C87}"/>
              </a:ext>
            </a:extLst>
          </p:cNvPr>
          <p:cNvCxnSpPr>
            <a:cxnSpLocks/>
          </p:cNvCxnSpPr>
          <p:nvPr/>
        </p:nvCxnSpPr>
        <p:spPr>
          <a:xfrm flipV="1">
            <a:off x="4005233" y="2034334"/>
            <a:ext cx="2919170" cy="76524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46D6BE14-057C-A589-6FFE-A95BF4BE6A51}"/>
              </a:ext>
            </a:extLst>
          </p:cNvPr>
          <p:cNvCxnSpPr>
            <a:cxnSpLocks/>
          </p:cNvCxnSpPr>
          <p:nvPr/>
        </p:nvCxnSpPr>
        <p:spPr>
          <a:xfrm flipV="1">
            <a:off x="3559946" y="2360830"/>
            <a:ext cx="5199848" cy="143089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8FF9CAFF-937E-9A58-4040-7EDBECD56E5B}"/>
              </a:ext>
            </a:extLst>
          </p:cNvPr>
          <p:cNvCxnSpPr>
            <a:cxnSpLocks/>
          </p:cNvCxnSpPr>
          <p:nvPr/>
        </p:nvCxnSpPr>
        <p:spPr>
          <a:xfrm flipV="1">
            <a:off x="3799643" y="3254698"/>
            <a:ext cx="4513188" cy="64265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FC2E1E2A-2813-F981-0DD4-43ADB6350672}"/>
              </a:ext>
            </a:extLst>
          </p:cNvPr>
          <p:cNvCxnSpPr>
            <a:cxnSpLocks/>
          </p:cNvCxnSpPr>
          <p:nvPr/>
        </p:nvCxnSpPr>
        <p:spPr>
          <a:xfrm>
            <a:off x="4005233" y="4048217"/>
            <a:ext cx="4271223" cy="142043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240D69E9-C223-13CE-F317-943810662CDC}"/>
              </a:ext>
            </a:extLst>
          </p:cNvPr>
          <p:cNvCxnSpPr>
            <a:cxnSpLocks/>
          </p:cNvCxnSpPr>
          <p:nvPr/>
        </p:nvCxnSpPr>
        <p:spPr>
          <a:xfrm flipH="1">
            <a:off x="1802167" y="4580878"/>
            <a:ext cx="994299" cy="164183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132C9C9-35EB-3A64-3139-AEE102212269}"/>
              </a:ext>
            </a:extLst>
          </p:cNvPr>
          <p:cNvSpPr txBox="1"/>
          <p:nvPr/>
        </p:nvSpPr>
        <p:spPr>
          <a:xfrm>
            <a:off x="6924403" y="1837509"/>
            <a:ext cx="7055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屏幕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51FD959-479F-FF5F-FD91-0882085ECC23}"/>
              </a:ext>
            </a:extLst>
          </p:cNvPr>
          <p:cNvSpPr txBox="1"/>
          <p:nvPr/>
        </p:nvSpPr>
        <p:spPr>
          <a:xfrm>
            <a:off x="8737600" y="2180330"/>
            <a:ext cx="35604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欧姆</a:t>
            </a:r>
            <a:r>
              <a:rPr lang="en-US" altLang="zh-CN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(</a:t>
            </a:r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蜂鸣器</a:t>
            </a:r>
            <a:r>
              <a:rPr lang="en-US" altLang="zh-CN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)</a:t>
            </a:r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档测量电阻与短路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42A9E62-561B-DFB6-749B-0B1ED67AAEFD}"/>
              </a:ext>
            </a:extLst>
          </p:cNvPr>
          <p:cNvSpPr txBox="1"/>
          <p:nvPr/>
        </p:nvSpPr>
        <p:spPr>
          <a:xfrm>
            <a:off x="8276456" y="3026353"/>
            <a:ext cx="2385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测量电容容值档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866829A0-2071-7278-A877-B090B3AA2AFB}"/>
              </a:ext>
            </a:extLst>
          </p:cNvPr>
          <p:cNvSpPr txBox="1"/>
          <p:nvPr/>
        </p:nvSpPr>
        <p:spPr>
          <a:xfrm>
            <a:off x="8276456" y="4016016"/>
            <a:ext cx="200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测量交直流电流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D098E9D-1261-15EF-F7FE-479E2692DFE2}"/>
              </a:ext>
            </a:extLst>
          </p:cNvPr>
          <p:cNvSpPr txBox="1"/>
          <p:nvPr/>
        </p:nvSpPr>
        <p:spPr>
          <a:xfrm>
            <a:off x="1223024" y="6233517"/>
            <a:ext cx="134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电源开关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55926FC-76CA-8727-5D08-E88CBCFAE8F3}"/>
              </a:ext>
            </a:extLst>
          </p:cNvPr>
          <p:cNvSpPr txBox="1"/>
          <p:nvPr/>
        </p:nvSpPr>
        <p:spPr>
          <a:xfrm>
            <a:off x="5104660" y="5217129"/>
            <a:ext cx="70873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使用后请务必将档位转至</a:t>
            </a:r>
            <a:r>
              <a:rPr lang="en-US" altLang="zh-CN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OFF</a:t>
            </a:r>
            <a:r>
              <a:rPr lang="zh-CN" altLang="en-US" sz="3600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档！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E5663DB7-AD7F-14DE-603A-258DD36003F0}"/>
              </a:ext>
            </a:extLst>
          </p:cNvPr>
          <p:cNvCxnSpPr>
            <a:cxnSpLocks/>
          </p:cNvCxnSpPr>
          <p:nvPr/>
        </p:nvCxnSpPr>
        <p:spPr>
          <a:xfrm>
            <a:off x="3645075" y="5450834"/>
            <a:ext cx="944680" cy="105673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EFD7EA70-945C-8E6E-03A2-144B917786E1}"/>
              </a:ext>
            </a:extLst>
          </p:cNvPr>
          <p:cNvSpPr txBox="1"/>
          <p:nvPr/>
        </p:nvSpPr>
        <p:spPr>
          <a:xfrm>
            <a:off x="4613261" y="6281011"/>
            <a:ext cx="2488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共用接口（负极</a:t>
            </a:r>
            <a:r>
              <a:rPr lang="en-US" altLang="zh-CN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|</a:t>
            </a:r>
            <a:r>
              <a:rPr lang="zh-CN" altLang="en-US" dirty="0">
                <a:latin typeface="思源宋体 Medium" panose="02020500000000000000" pitchFamily="18" charset="-122"/>
                <a:ea typeface="思源宋体 Medium" panose="02020500000000000000" pitchFamily="18" charset="-122"/>
              </a:rPr>
              <a:t>黑线）</a:t>
            </a:r>
          </a:p>
        </p:txBody>
      </p:sp>
    </p:spTree>
    <p:extLst>
      <p:ext uri="{BB962C8B-B14F-4D97-AF65-F5344CB8AC3E}">
        <p14:creationId xmlns:p14="http://schemas.microsoft.com/office/powerpoint/2010/main" val="8081711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7" y="1289528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实操环节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A0D17B3-6453-36CB-0872-6838DD7141B3}"/>
              </a:ext>
            </a:extLst>
          </p:cNvPr>
          <p:cNvSpPr txBox="1"/>
          <p:nvPr/>
        </p:nvSpPr>
        <p:spPr>
          <a:xfrm>
            <a:off x="1924233" y="3224813"/>
            <a:ext cx="83435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借用示波器读取函数发生器波形。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熟悉仪器仪表，测量部分电阻阻值，电池电压。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11356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2299316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主要任务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9" y="2090172"/>
            <a:ext cx="223390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选购元器件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设计原理图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板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焊接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调试与维护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CB1110F-7B52-6CCF-845F-9B12371D1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2598" y="796101"/>
            <a:ext cx="6610957" cy="606189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5144704-F020-D4E5-2ACF-C7F03885E5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03" y="4346479"/>
            <a:ext cx="12126897" cy="219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497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6" y="2638934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第二节课到此结束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4048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学会低温焊接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31</a:t>
            </a:fld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8717EC-4926-0B9A-08D9-0CEA6207D6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3584" y="902079"/>
            <a:ext cx="2618729" cy="581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F167C59-EC98-D228-A461-79884F9AC7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4856" y="1038606"/>
            <a:ext cx="2618728" cy="5819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06E0902-F7BC-BACF-9671-804F1B1A4A13}"/>
              </a:ext>
            </a:extLst>
          </p:cNvPr>
          <p:cNvCxnSpPr/>
          <p:nvPr/>
        </p:nvCxnSpPr>
        <p:spPr>
          <a:xfrm flipH="1">
            <a:off x="5024761" y="2334827"/>
            <a:ext cx="4270159" cy="10941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" name="Picture 2">
            <a:extLst>
              <a:ext uri="{FF2B5EF4-FFF2-40B4-BE49-F238E27FC236}">
                <a16:creationId xmlns:a16="http://schemas.microsoft.com/office/drawing/2014/main" id="{F30EC3C3-15B4-1537-1EC5-EB80C395C2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68" t="11628" r="13372" b="65642"/>
          <a:stretch/>
        </p:blipFill>
        <p:spPr bwMode="auto">
          <a:xfrm>
            <a:off x="1535836" y="2334827"/>
            <a:ext cx="3488925" cy="2341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FFA9624-7EFD-C110-55B7-F5200F03DE7A}"/>
              </a:ext>
            </a:extLst>
          </p:cNvPr>
          <p:cNvSpPr txBox="1"/>
          <p:nvPr/>
        </p:nvSpPr>
        <p:spPr>
          <a:xfrm rot="1749751">
            <a:off x="4184069" y="1447060"/>
            <a:ext cx="73129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  <a:endParaRPr lang="zh-CN" altLang="en-US" sz="9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773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A37DAEA-7778-B962-DD5F-4E61CCD9C0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940" b="35107"/>
          <a:stretch/>
        </p:blipFill>
        <p:spPr>
          <a:xfrm>
            <a:off x="5939161" y="838013"/>
            <a:ext cx="5815959" cy="16107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AEE90FF-DACF-C4A9-810E-1AD03C89E0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19" b="22589"/>
          <a:stretch/>
        </p:blipFill>
        <p:spPr>
          <a:xfrm>
            <a:off x="5939160" y="2448793"/>
            <a:ext cx="5815960" cy="2240176"/>
          </a:xfrm>
          <a:prstGeom prst="rect">
            <a:avLst/>
          </a:prstGeom>
        </p:spPr>
      </p:pic>
      <p:sp>
        <p:nvSpPr>
          <p:cNvPr id="11" name="标题 1">
            <a:extLst>
              <a:ext uri="{FF2B5EF4-FFF2-40B4-BE49-F238E27FC236}">
                <a16:creationId xmlns:a16="http://schemas.microsoft.com/office/drawing/2014/main" id="{898E979F-1647-AC4F-D166-8D921608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认识电烙铁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B948F75-A752-B858-BBC1-F3D2EA30F291}"/>
              </a:ext>
            </a:extLst>
          </p:cNvPr>
          <p:cNvSpPr txBox="1">
            <a:spLocks/>
          </p:cNvSpPr>
          <p:nvPr/>
        </p:nvSpPr>
        <p:spPr>
          <a:xfrm>
            <a:off x="1073262" y="2052317"/>
            <a:ext cx="3969255" cy="3780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电烙铁主要为导热头、控温电路、发热线圈组成。</a:t>
            </a:r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根据热电阻发热的原理，通过增加大电流实现对烙铁头的加热。</a:t>
            </a:r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低温烙铁温度一般在</a:t>
            </a:r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200-400</a:t>
            </a:r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℃左右。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0CF3C97-13F2-504F-DF65-3E1555EE83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9159" y="4688969"/>
            <a:ext cx="5815961" cy="2032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7269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11" name="标题 1">
            <a:extLst>
              <a:ext uri="{FF2B5EF4-FFF2-40B4-BE49-F238E27FC236}">
                <a16:creationId xmlns:a16="http://schemas.microsoft.com/office/drawing/2014/main" id="{898E979F-1647-AC4F-D166-8D92160855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使用电烙铁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BB948F75-A752-B858-BBC1-F3D2EA30F291}"/>
              </a:ext>
            </a:extLst>
          </p:cNvPr>
          <p:cNvSpPr txBox="1">
            <a:spLocks/>
          </p:cNvSpPr>
          <p:nvPr/>
        </p:nvSpPr>
        <p:spPr>
          <a:xfrm>
            <a:off x="1073262" y="2052317"/>
            <a:ext cx="3969255" cy="37803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手握橡胶圈</a:t>
            </a:r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/</a:t>
            </a:r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塑料柄，倾斜</a:t>
            </a:r>
            <a:r>
              <a:rPr lang="en-US" altLang="zh-CN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45°</a:t>
            </a:r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左右使得刀头足以全面接触焊点。加热焊点数秒，将焊锡线贴近焊盘。</a:t>
            </a:r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endParaRPr lang="en-US" altLang="zh-CN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pPr algn="l"/>
            <a:r>
              <a:rPr lang="zh-CN" altLang="en-US" sz="2800" dirty="0"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元器件应使用焊锡固定一端后焊接另一端。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35A86-F70A-FCC6-2E2D-DB8A95E2D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43023" y="1897651"/>
            <a:ext cx="6339377" cy="378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6349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CEE5FC7-030B-9A7F-5814-C2CE11AC6365}"/>
              </a:ext>
            </a:extLst>
          </p:cNvPr>
          <p:cNvSpPr txBox="1"/>
          <p:nvPr/>
        </p:nvSpPr>
        <p:spPr>
          <a:xfrm>
            <a:off x="2182457" y="2375625"/>
            <a:ext cx="510731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课程综合设计：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仿照开源项目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绘制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STM32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核心板原理图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设计核心板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PCB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图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下单制版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焊接元器件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测试电路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2DA4782-8F7D-C0C8-0D6C-C0501C15F0FA}"/>
              </a:ext>
            </a:extLst>
          </p:cNvPr>
          <p:cNvSpPr txBox="1">
            <a:spLocks/>
          </p:cNvSpPr>
          <p:nvPr/>
        </p:nvSpPr>
        <p:spPr>
          <a:xfrm>
            <a:off x="2182457" y="1289528"/>
            <a:ext cx="7827085" cy="39052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1218565" rtl="0" eaLnBrk="1" latinLnBrk="0" hangingPunct="1">
              <a:spcBef>
                <a:spcPct val="0"/>
              </a:spcBef>
              <a:buNone/>
              <a:defRPr sz="586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720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实操环节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50333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6" y="2638934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第三节课到此结束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943038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1649" y="1163069"/>
            <a:ext cx="3941685" cy="390523"/>
          </a:xfrm>
        </p:spPr>
        <p:txBody>
          <a:bodyPr>
            <a:normAutofit fontScale="90000"/>
          </a:bodyPr>
          <a:lstStyle/>
          <a:p>
            <a:r>
              <a:rPr lang="en-US" altLang="zh-CN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EDA</a:t>
            </a:r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官方教学案例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36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3E8FAB6-7F84-BC82-6746-FEE39C1FDDB0}"/>
              </a:ext>
            </a:extLst>
          </p:cNvPr>
          <p:cNvSpPr txBox="1"/>
          <p:nvPr/>
        </p:nvSpPr>
        <p:spPr>
          <a:xfrm>
            <a:off x="1376039" y="1624613"/>
            <a:ext cx="4125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altLang="zh-CN" sz="2800" b="1" i="0" dirty="0">
                <a:solidFill>
                  <a:srgbClr val="202D40"/>
                </a:solidFill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MP4560-DCDC</a:t>
            </a:r>
            <a:r>
              <a:rPr lang="zh-CN" altLang="en-US" sz="2800" b="1" i="0" dirty="0">
                <a:solidFill>
                  <a:srgbClr val="202D40"/>
                </a:solidFill>
                <a:effectLst/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模块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00FF1C2-3605-E1A1-8CE3-5C5EA62687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3328" r="89965">
                        <a14:foregroundMark x1="11128" y1="21286" x2="3328" y2="70214"/>
                        <a14:foregroundMark x1="3328" y1="70214" x2="11128" y2="45429"/>
                        <a14:foregroundMark x1="11128" y1="45429" x2="11128" y2="45143"/>
                        <a14:foregroundMark x1="61749" y1="22500" x2="86637" y2="17214"/>
                        <a14:foregroundMark x1="82265" y1="80571" x2="82265" y2="827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23466" y="960481"/>
            <a:ext cx="4069544" cy="283028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B92FB461-5B23-18F4-CA05-390AB808F454}"/>
              </a:ext>
            </a:extLst>
          </p:cNvPr>
          <p:cNvSpPr txBox="1"/>
          <p:nvPr/>
        </p:nvSpPr>
        <p:spPr>
          <a:xfrm>
            <a:off x="1376039" y="2218854"/>
            <a:ext cx="5104660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MP4560-DCDC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模块设计，使用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6P-Type-c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接口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+2.543P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排针接口进行输入，使用螺钉式端子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+2.543P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排针接口进行输出。</a:t>
            </a:r>
            <a:endParaRPr lang="en-US" altLang="zh-CN" sz="2800" b="0" dirty="0">
              <a:solidFill>
                <a:srgbClr val="252933"/>
              </a:solidFill>
              <a:effectLst/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endParaRPr lang="en-US" altLang="zh-CN" sz="2800" dirty="0">
              <a:solidFill>
                <a:srgbClr val="252933"/>
              </a:solidFill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  <a:p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电源模块最大输入电压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55V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，输出固定为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3.3V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，最大输出电流</a:t>
            </a:r>
            <a:r>
              <a:rPr lang="en-US" altLang="zh-CN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2A</a:t>
            </a:r>
            <a:r>
              <a:rPr lang="zh-CN" altLang="en-US" sz="2800" b="0" dirty="0">
                <a:solidFill>
                  <a:srgbClr val="252933"/>
                </a:solidFill>
                <a:effectLst/>
                <a:latin typeface="Times New Roman" panose="02020603050405020304" pitchFamily="18" charset="0"/>
                <a:ea typeface="思源宋体 SemiBold" panose="02020600000000000000" pitchFamily="18" charset="-122"/>
                <a:cs typeface="Times New Roman" panose="02020603050405020304" pitchFamily="18" charset="0"/>
              </a:rPr>
              <a:t>。</a:t>
            </a:r>
            <a:endParaRPr lang="zh-CN" altLang="en-US" sz="2800" dirty="0">
              <a:latin typeface="Times New Roman" panose="02020603050405020304" pitchFamily="18" charset="0"/>
              <a:ea typeface="思源宋体 SemiBold" panose="02020600000000000000" pitchFamily="18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95338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37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7DCE74-5C19-4590-0B9F-B7890256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66266-DCFA-D449-7B6E-006C1A62AFA9}"/>
              </a:ext>
            </a:extLst>
          </p:cNvPr>
          <p:cNvSpPr txBox="1"/>
          <p:nvPr/>
        </p:nvSpPr>
        <p:spPr>
          <a:xfrm>
            <a:off x="529493" y="1749089"/>
            <a:ext cx="470545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USB-TYPE-C</a:t>
            </a:r>
          </a:p>
          <a:p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作为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USB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家族最火最先进的接口，不论是数据传输还是充电都备受厂商青睐。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口内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脚越多，传输速度越快。同时，各大厂商设计了自己的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口与充电协议，大大提高了充电速率。（除了苹果公司）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4DFB5B-858E-1EBB-7950-C096A5F37B3C}"/>
              </a:ext>
            </a:extLst>
          </p:cNvPr>
          <p:cNvSpPr txBox="1"/>
          <p:nvPr/>
        </p:nvSpPr>
        <p:spPr>
          <a:xfrm>
            <a:off x="6973088" y="1208844"/>
            <a:ext cx="491231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      AB       B        C</a:t>
            </a:r>
            <a:endParaRPr lang="zh-CN" altLang="en-US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AD96F5-80FE-B317-181D-25B6CBE3127A}"/>
              </a:ext>
            </a:extLst>
          </p:cNvPr>
          <p:cNvSpPr txBox="1"/>
          <p:nvPr/>
        </p:nvSpPr>
        <p:spPr>
          <a:xfrm>
            <a:off x="5449449" y="2241532"/>
            <a:ext cx="137603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Mini</a:t>
            </a: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Micro</a:t>
            </a:r>
          </a:p>
        </p:txBody>
      </p:sp>
      <p:pic>
        <p:nvPicPr>
          <p:cNvPr id="14" name="图形 13">
            <a:extLst>
              <a:ext uri="{FF2B5EF4-FFF2-40B4-BE49-F238E27FC236}">
                <a16:creationId xmlns:a16="http://schemas.microsoft.com/office/drawing/2014/main" id="{F1BEEAD7-B922-5C82-8F80-B37B24F87C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94953" y="2213114"/>
            <a:ext cx="1147068" cy="764712"/>
          </a:xfrm>
          <a:prstGeom prst="rect">
            <a:avLst/>
          </a:prstGeom>
        </p:spPr>
      </p:pic>
      <p:pic>
        <p:nvPicPr>
          <p:cNvPr id="16" name="图形 15">
            <a:extLst>
              <a:ext uri="{FF2B5EF4-FFF2-40B4-BE49-F238E27FC236}">
                <a16:creationId xmlns:a16="http://schemas.microsoft.com/office/drawing/2014/main" id="{EC1402D8-F7F8-5B1B-72BF-B39AE69F6B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94953" y="2876053"/>
            <a:ext cx="1147068" cy="1019616"/>
          </a:xfrm>
          <a:prstGeom prst="rect">
            <a:avLst/>
          </a:prstGeom>
        </p:spPr>
      </p:pic>
      <p:pic>
        <p:nvPicPr>
          <p:cNvPr id="18" name="图形 17">
            <a:extLst>
              <a:ext uri="{FF2B5EF4-FFF2-40B4-BE49-F238E27FC236}">
                <a16:creationId xmlns:a16="http://schemas.microsoft.com/office/drawing/2014/main" id="{49879863-A885-6C0F-B0FE-1316BF5F809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26949" y="4176961"/>
            <a:ext cx="1083076" cy="722051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0563A94B-E29D-DD24-E7A0-F7F32294AD5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286270" y="5807228"/>
            <a:ext cx="1864311" cy="798990"/>
          </a:xfrm>
          <a:prstGeom prst="rect">
            <a:avLst/>
          </a:prstGeom>
        </p:spPr>
      </p:pic>
      <p:pic>
        <p:nvPicPr>
          <p:cNvPr id="22" name="图形 21">
            <a:extLst>
              <a:ext uri="{FF2B5EF4-FFF2-40B4-BE49-F238E27FC236}">
                <a16:creationId xmlns:a16="http://schemas.microsoft.com/office/drawing/2014/main" id="{63EDDCA7-00BD-1FA2-688B-0F72430A26E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572437" y="5129400"/>
            <a:ext cx="1192098" cy="794732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BD8811F4-EE5C-F090-2EF0-361C10B98EB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641" y="5740865"/>
            <a:ext cx="1584762" cy="931715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2434D68E-BE6A-28A4-2372-CDD9A07BDB6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8030466" y="4119049"/>
            <a:ext cx="1254372" cy="836248"/>
          </a:xfrm>
          <a:prstGeom prst="rect">
            <a:avLst/>
          </a:prstGeom>
        </p:spPr>
      </p:pic>
      <p:pic>
        <p:nvPicPr>
          <p:cNvPr id="28" name="图形 27">
            <a:extLst>
              <a:ext uri="{FF2B5EF4-FFF2-40B4-BE49-F238E27FC236}">
                <a16:creationId xmlns:a16="http://schemas.microsoft.com/office/drawing/2014/main" id="{6FD2DB71-5027-F76D-DB7D-FD31297D33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150581" y="5043215"/>
            <a:ext cx="1014142" cy="676094"/>
          </a:xfrm>
          <a:prstGeom prst="rect">
            <a:avLst/>
          </a:prstGeom>
        </p:spPr>
      </p:pic>
      <p:pic>
        <p:nvPicPr>
          <p:cNvPr id="30" name="图形 29">
            <a:extLst>
              <a:ext uri="{FF2B5EF4-FFF2-40B4-BE49-F238E27FC236}">
                <a16:creationId xmlns:a16="http://schemas.microsoft.com/office/drawing/2014/main" id="{243BA2B1-2FAE-B91F-D6F9-8590FF15011C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8876218" y="2381612"/>
            <a:ext cx="1047750" cy="1262062"/>
          </a:xfrm>
          <a:prstGeom prst="rect">
            <a:avLst/>
          </a:prstGeom>
        </p:spPr>
      </p:pic>
      <p:pic>
        <p:nvPicPr>
          <p:cNvPr id="32" name="图形 31">
            <a:extLst>
              <a:ext uri="{FF2B5EF4-FFF2-40B4-BE49-F238E27FC236}">
                <a16:creationId xmlns:a16="http://schemas.microsoft.com/office/drawing/2014/main" id="{0A4BE110-EFDE-ECB8-5794-029A4AA92317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9725227" y="2381612"/>
            <a:ext cx="996364" cy="1262062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56D2616E-B7A3-11D5-914F-213589EAA422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99340" y="4026806"/>
            <a:ext cx="1153357" cy="865018"/>
          </a:xfrm>
          <a:prstGeom prst="rect">
            <a:avLst/>
          </a:prstGeom>
        </p:spPr>
      </p:pic>
      <p:pic>
        <p:nvPicPr>
          <p:cNvPr id="36" name="图形 35">
            <a:extLst>
              <a:ext uri="{FF2B5EF4-FFF2-40B4-BE49-F238E27FC236}">
                <a16:creationId xmlns:a16="http://schemas.microsoft.com/office/drawing/2014/main" id="{B93BEA14-23B8-6A6D-240A-D88D3A02A9A9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9568947" y="5087605"/>
            <a:ext cx="1014142" cy="573211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7F547840-8B43-829A-54A5-E511911552D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706542" y="5807228"/>
            <a:ext cx="1864309" cy="798990"/>
          </a:xfrm>
          <a:prstGeom prst="rect">
            <a:avLst/>
          </a:prstGeom>
        </p:spPr>
      </p:pic>
      <p:pic>
        <p:nvPicPr>
          <p:cNvPr id="44" name="图形 43">
            <a:extLst>
              <a:ext uri="{FF2B5EF4-FFF2-40B4-BE49-F238E27FC236}">
                <a16:creationId xmlns:a16="http://schemas.microsoft.com/office/drawing/2014/main" id="{19182BEA-0EA5-2279-F0F7-E25B9136302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0"/>
              </a:ext>
            </a:extLst>
          </a:blip>
          <a:stretch>
            <a:fillRect/>
          </a:stretch>
        </p:blipFill>
        <p:spPr>
          <a:xfrm>
            <a:off x="10721591" y="4325272"/>
            <a:ext cx="1386245" cy="504089"/>
          </a:xfrm>
          <a:prstGeom prst="rect">
            <a:avLst/>
          </a:prstGeom>
        </p:spPr>
      </p:pic>
      <p:pic>
        <p:nvPicPr>
          <p:cNvPr id="46" name="图形 45">
            <a:extLst>
              <a:ext uri="{FF2B5EF4-FFF2-40B4-BE49-F238E27FC236}">
                <a16:creationId xmlns:a16="http://schemas.microsoft.com/office/drawing/2014/main" id="{A51144F4-1245-50F6-C480-46C50792EBC3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tretch>
            <a:fillRect/>
          </a:stretch>
        </p:blipFill>
        <p:spPr>
          <a:xfrm>
            <a:off x="10773326" y="3347405"/>
            <a:ext cx="1282774" cy="962081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1945F092-A878-3325-C81A-010E32D0576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tretch>
            <a:fillRect/>
          </a:stretch>
        </p:blipFill>
        <p:spPr>
          <a:xfrm>
            <a:off x="3732172" y="1009383"/>
            <a:ext cx="2973481" cy="100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662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33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38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7DCE74-5C19-4590-0B9F-B7890256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66266-DCFA-D449-7B6E-006C1A62AFA9}"/>
              </a:ext>
            </a:extLst>
          </p:cNvPr>
          <p:cNvSpPr txBox="1"/>
          <p:nvPr/>
        </p:nvSpPr>
        <p:spPr>
          <a:xfrm>
            <a:off x="1121164" y="1775983"/>
            <a:ext cx="369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TYPE-C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充电使用方法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167AB0B-71B0-63FA-284C-739D62B73F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4604" y="1481346"/>
            <a:ext cx="285750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4AE48A0F-7CFA-EDBE-86A3-136DA3084ABE}"/>
              </a:ext>
            </a:extLst>
          </p:cNvPr>
          <p:cNvSpPr txBox="1"/>
          <p:nvPr/>
        </p:nvSpPr>
        <p:spPr>
          <a:xfrm>
            <a:off x="7445389" y="4730323"/>
            <a:ext cx="4821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著名的树莓派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4b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早期版本因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cc1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与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cc2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口短接导致</a:t>
            </a:r>
            <a:r>
              <a:rPr lang="en-US" altLang="zh-CN" dirty="0" err="1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macbook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的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c2c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cs typeface="Times New Roman" panose="02020603050405020304" pitchFamily="18" charset="0"/>
              </a:rPr>
              <a:t>线无法给树莓派供电。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07AC433-F00C-67AF-926F-D94CF7A6E8D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5413" y="4119330"/>
            <a:ext cx="4821190" cy="216507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6F14871-F83C-F8FF-4AF5-5E204E46C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05413" y="2294578"/>
            <a:ext cx="3768907" cy="1764169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7070E62-0D2C-8CF9-5D2B-EC0636605E14}"/>
              </a:ext>
            </a:extLst>
          </p:cNvPr>
          <p:cNvSpPr txBox="1"/>
          <p:nvPr/>
        </p:nvSpPr>
        <p:spPr>
          <a:xfrm>
            <a:off x="5480000" y="1726134"/>
            <a:ext cx="201705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作为取电方，我们应该使用下拉电阻连接</a:t>
            </a:r>
            <a:r>
              <a:rPr lang="en-US" altLang="zh-CN" dirty="0"/>
              <a:t>CC</a:t>
            </a:r>
            <a:r>
              <a:rPr lang="zh-CN" altLang="en-US" dirty="0"/>
              <a:t>口，供电方接收后方才向</a:t>
            </a:r>
            <a:r>
              <a:rPr lang="en-US" altLang="zh-CN" dirty="0"/>
              <a:t>VBUS</a:t>
            </a:r>
            <a:r>
              <a:rPr lang="zh-CN" altLang="en-US" dirty="0"/>
              <a:t>供电。</a:t>
            </a:r>
            <a:endParaRPr lang="en-US" altLang="zh-CN" dirty="0"/>
          </a:p>
          <a:p>
            <a:r>
              <a:rPr lang="zh-CN" altLang="en-US" dirty="0"/>
              <a:t>同时能够识别到</a:t>
            </a:r>
            <a:r>
              <a:rPr lang="en-US" altLang="zh-CN" dirty="0"/>
              <a:t>C</a:t>
            </a:r>
            <a:r>
              <a:rPr lang="zh-CN" altLang="en-US" dirty="0"/>
              <a:t>口的正反插（影响数据传输）</a:t>
            </a:r>
          </a:p>
        </p:txBody>
      </p:sp>
    </p:spTree>
    <p:extLst>
      <p:ext uri="{BB962C8B-B14F-4D97-AF65-F5344CB8AC3E}">
        <p14:creationId xmlns:p14="http://schemas.microsoft.com/office/powerpoint/2010/main" val="210964881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39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7DCE74-5C19-4590-0B9F-B7890256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66266-DCFA-D449-7B6E-006C1A62AFA9}"/>
              </a:ext>
            </a:extLst>
          </p:cNvPr>
          <p:cNvSpPr txBox="1"/>
          <p:nvPr/>
        </p:nvSpPr>
        <p:spPr>
          <a:xfrm>
            <a:off x="1121164" y="1775983"/>
            <a:ext cx="369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MP4560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7070E62-0D2C-8CF9-5D2B-EC0636605E14}"/>
              </a:ext>
            </a:extLst>
          </p:cNvPr>
          <p:cNvSpPr txBox="1"/>
          <p:nvPr/>
        </p:nvSpPr>
        <p:spPr>
          <a:xfrm>
            <a:off x="8521513" y="1468898"/>
            <a:ext cx="20170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hlinkClick r:id="rId4"/>
              </a:rPr>
              <a:t>BUCK</a:t>
            </a:r>
            <a:r>
              <a:rPr lang="zh-CN" altLang="en-US" dirty="0">
                <a:hlinkClick r:id="rId4"/>
              </a:rPr>
              <a:t>降压电路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02D449F-6818-1FF2-155C-35832D781D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405" y="2390978"/>
            <a:ext cx="7426419" cy="242671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5AF9EC2-D148-1E97-17B4-56342A1E1362}"/>
              </a:ext>
            </a:extLst>
          </p:cNvPr>
          <p:cNvSpPr txBox="1"/>
          <p:nvPr/>
        </p:nvSpPr>
        <p:spPr>
          <a:xfrm>
            <a:off x="8508626" y="1872178"/>
            <a:ext cx="319126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一块集成</a:t>
            </a:r>
            <a:r>
              <a:rPr lang="en-US" altLang="zh-CN" dirty="0"/>
              <a:t>MOSFET</a:t>
            </a:r>
            <a:r>
              <a:rPr lang="zh-CN" altLang="en-US" dirty="0"/>
              <a:t>的电源降压芯片，最大输出</a:t>
            </a:r>
            <a:r>
              <a:rPr lang="en-US" altLang="zh-CN" dirty="0"/>
              <a:t>2A</a:t>
            </a:r>
            <a:r>
              <a:rPr lang="zh-CN" altLang="en-US" dirty="0"/>
              <a:t>电流。满足大学生设备调试需要。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通过外围电路编程，决定输出电压。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F505670-89BF-8B41-E2A8-76DAA80C64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1513" y="3735705"/>
            <a:ext cx="2558122" cy="298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5203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687" y="1390256"/>
            <a:ext cx="265442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  <a:endParaRPr lang="en-US" altLang="zh-CN" sz="4000" b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</a:t>
            </a:fld>
            <a:endParaRPr lang="zh-CN" altLang="en-US"/>
          </a:p>
        </p:txBody>
      </p: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D349F07D-377E-AC1D-6764-9EF8402238E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82602"/>
              </p:ext>
            </p:extLst>
          </p:nvPr>
        </p:nvGraphicFramePr>
        <p:xfrm>
          <a:off x="5932257" y="3506961"/>
          <a:ext cx="6125590" cy="2849390"/>
        </p:xfrm>
        <a:graphic>
          <a:graphicData uri="http://schemas.openxmlformats.org/drawingml/2006/table">
            <a:tbl>
              <a:tblPr>
                <a:tableStyleId>{35758FB7-9AC5-4552-8A53-C91805E547FA}</a:tableStyleId>
              </a:tblPr>
              <a:tblGrid>
                <a:gridCol w="1225118">
                  <a:extLst>
                    <a:ext uri="{9D8B030D-6E8A-4147-A177-3AD203B41FA5}">
                      <a16:colId xmlns:a16="http://schemas.microsoft.com/office/drawing/2014/main" val="1128183061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3114798105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2098717620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152731761"/>
                    </a:ext>
                  </a:extLst>
                </a:gridCol>
                <a:gridCol w="1225118">
                  <a:extLst>
                    <a:ext uri="{9D8B030D-6E8A-4147-A177-3AD203B41FA5}">
                      <a16:colId xmlns:a16="http://schemas.microsoft.com/office/drawing/2014/main" val="3474753013"/>
                    </a:ext>
                  </a:extLst>
                </a:gridCol>
              </a:tblGrid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英制封装体积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公制封装体积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长</a:t>
                      </a:r>
                      <a:r>
                        <a:rPr lang="en-US" altLang="zh-CN" sz="1400" dirty="0">
                          <a:effectLst/>
                        </a:rPr>
                        <a:t>(</a:t>
                      </a:r>
                      <a:r>
                        <a:rPr lang="de-DE" sz="1400" dirty="0">
                          <a:effectLst/>
                        </a:rPr>
                        <a:t>L)(mm)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宽</a:t>
                      </a:r>
                      <a:r>
                        <a:rPr lang="en-US" altLang="zh-CN" sz="1400" dirty="0">
                          <a:effectLst/>
                        </a:rPr>
                        <a:t>(</a:t>
                      </a:r>
                      <a:r>
                        <a:rPr lang="de-DE" sz="1400" dirty="0">
                          <a:effectLst/>
                        </a:rPr>
                        <a:t>W)(mm)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effectLst/>
                        </a:rPr>
                        <a:t>额定功率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583994266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0201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0603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0.60±0.05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0.30±0.05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1/20W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1963109737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0402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1005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1.00±0.10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0.50±0.10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1/16W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645650589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0603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1608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1.60±0.15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0.80±0.15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1/10W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3213206009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0805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2012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2.00±0.20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1.25±0.15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1/8W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1631308589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1206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3216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3.20±0.20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1.60±0.10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1/4W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3198577333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1210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3225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3.20±0.20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2.50±0.20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1/3W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3682261770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1812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4832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4.50±0.20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3.20±0.20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1/2W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631600943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2010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5025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5.00±0.20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2.50±0.20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3/4W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3405921399"/>
                  </a:ext>
                </a:extLst>
              </a:tr>
              <a:tr h="284939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2512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6432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6.40±0.20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effectLst/>
                        </a:rPr>
                        <a:t>3.20±0.20</a:t>
                      </a:r>
                    </a:p>
                  </a:txBody>
                  <a:tcPr marL="65594" marR="65594" marT="16398" marB="16398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1400" dirty="0">
                          <a:effectLst/>
                        </a:rPr>
                        <a:t>1W</a:t>
                      </a:r>
                    </a:p>
                  </a:txBody>
                  <a:tcPr marL="114300" marR="114300" marT="28575" marB="28575" anchor="ctr"/>
                </a:tc>
                <a:extLst>
                  <a:ext uri="{0D108BD9-81ED-4DB2-BD59-A6C34878D82A}">
                    <a16:rowId xmlns:a16="http://schemas.microsoft.com/office/drawing/2014/main" val="1222265491"/>
                  </a:ext>
                </a:extLst>
              </a:tr>
            </a:tbl>
          </a:graphicData>
        </a:graphic>
      </p:graphicFrame>
      <p:pic>
        <p:nvPicPr>
          <p:cNvPr id="1026" name="Picture 2" descr="贴片电阻的几种参数细节介绍">
            <a:extLst>
              <a:ext uri="{FF2B5EF4-FFF2-40B4-BE49-F238E27FC236}">
                <a16:creationId xmlns:a16="http://schemas.microsoft.com/office/drawing/2014/main" id="{31AE78CE-B2E6-E8BE-12B6-107E348AB9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5580" y="939579"/>
            <a:ext cx="2661776" cy="1927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高压电阻工作原理 - 精密电阻">
            <a:extLst>
              <a:ext uri="{FF2B5EF4-FFF2-40B4-BE49-F238E27FC236}">
                <a16:creationId xmlns:a16="http://schemas.microsoft.com/office/drawing/2014/main" id="{05E80E24-47BB-045A-2B3B-E8B27448BD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9874" y="1163069"/>
            <a:ext cx="1912213" cy="1558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002D7E25-0E94-26C1-6A81-DD6A8D5E1216}"/>
              </a:ext>
            </a:extLst>
          </p:cNvPr>
          <p:cNvSpPr/>
          <p:nvPr/>
        </p:nvSpPr>
        <p:spPr>
          <a:xfrm>
            <a:off x="837687" y="4714043"/>
            <a:ext cx="4781878" cy="164230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AE1FA-B9B0-6370-48C6-CB0E37F2E12F}"/>
              </a:ext>
            </a:extLst>
          </p:cNvPr>
          <p:cNvSpPr txBox="1"/>
          <p:nvPr/>
        </p:nvSpPr>
        <p:spPr>
          <a:xfrm>
            <a:off x="1489913" y="2211985"/>
            <a:ext cx="1200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电阻</a:t>
            </a:r>
            <a:endParaRPr lang="en-US" altLang="zh-CN" sz="40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43F21F-94BA-D2DA-2F8A-CE07BB19963F}"/>
              </a:ext>
            </a:extLst>
          </p:cNvPr>
          <p:cNvSpPr txBox="1"/>
          <p:nvPr/>
        </p:nvSpPr>
        <p:spPr>
          <a:xfrm>
            <a:off x="837687" y="3245632"/>
            <a:ext cx="26544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贴片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OR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插件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封装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AND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丝印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0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欧姆电阻？</a:t>
            </a:r>
          </a:p>
        </p:txBody>
      </p:sp>
      <p:pic>
        <p:nvPicPr>
          <p:cNvPr id="24" name="Picture 6">
            <a:extLst>
              <a:ext uri="{FF2B5EF4-FFF2-40B4-BE49-F238E27FC236}">
                <a16:creationId xmlns:a16="http://schemas.microsoft.com/office/drawing/2014/main" id="{48938B29-57E4-4090-93CF-F1CBB5FBC7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648" y="4719343"/>
            <a:ext cx="4704046" cy="1637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85040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40</a:t>
            </a:fld>
            <a:endParaRPr lang="zh-CN" altLang="en-US" dirty="0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FE7DCE74-5C19-4590-0B9F-B7890256FA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1" y="1163069"/>
            <a:ext cx="3018407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4166266-DCFA-D449-7B6E-006C1A62AFA9}"/>
              </a:ext>
            </a:extLst>
          </p:cNvPr>
          <p:cNvSpPr txBox="1"/>
          <p:nvPr/>
        </p:nvSpPr>
        <p:spPr>
          <a:xfrm>
            <a:off x="1121164" y="1775983"/>
            <a:ext cx="36940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MP4560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A6C0003-BE6F-3568-22E4-8A0CCE02E1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335" y="3148665"/>
            <a:ext cx="6190665" cy="370933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AFF2874-1BDD-C303-ACDD-C48C5FBA44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49" y="3610915"/>
            <a:ext cx="6102890" cy="31008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90F61CA-2850-7F05-B9BD-4290752578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0" y="2148540"/>
            <a:ext cx="5457825" cy="100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610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82456" y="2638934"/>
            <a:ext cx="7827085" cy="390523"/>
          </a:xfrm>
        </p:spPr>
        <p:txBody>
          <a:bodyPr>
            <a:noAutofit/>
          </a:bodyPr>
          <a:lstStyle/>
          <a:p>
            <a:r>
              <a:rPr lang="zh-CN" altLang="en-US" sz="72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第四节课到此结束</a:t>
            </a:r>
            <a:endParaRPr lang="en-US" altLang="zh-CN" sz="72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40552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687" y="1390256"/>
            <a:ext cx="265442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  <a:endParaRPr lang="en-US" altLang="zh-CN" sz="4000" b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5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AE1FA-B9B0-6370-48C6-CB0E37F2E12F}"/>
              </a:ext>
            </a:extLst>
          </p:cNvPr>
          <p:cNvSpPr txBox="1"/>
          <p:nvPr/>
        </p:nvSpPr>
        <p:spPr>
          <a:xfrm>
            <a:off x="1489913" y="2211985"/>
            <a:ext cx="1200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电容</a:t>
            </a:r>
            <a:endParaRPr lang="en-US" altLang="zh-CN" sz="40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43F21F-94BA-D2DA-2F8A-CE07BB19963F}"/>
              </a:ext>
            </a:extLst>
          </p:cNvPr>
          <p:cNvSpPr txBox="1"/>
          <p:nvPr/>
        </p:nvSpPr>
        <p:spPr>
          <a:xfrm>
            <a:off x="370175" y="3233159"/>
            <a:ext cx="3589446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电解电容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OR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陶瓷电容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容值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AND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工作电压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稳压、去耦、滤波、去干扰、调谐、储能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3D22DF6-27F7-F96B-6A3C-B0ED0414EC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58" b="7938"/>
          <a:stretch/>
        </p:blipFill>
        <p:spPr bwMode="auto">
          <a:xfrm>
            <a:off x="8283413" y="1046123"/>
            <a:ext cx="3600818" cy="2297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贴片电容选型主要考虑哪些参数？ - 产品知识 - 贴片电容_贴片电阻_贴片电感_贴片磁珠_二三极管-佳益电子科技官网">
            <a:extLst>
              <a:ext uri="{FF2B5EF4-FFF2-40B4-BE49-F238E27FC236}">
                <a16:creationId xmlns:a16="http://schemas.microsoft.com/office/drawing/2014/main" id="{0C6DAED4-C0B3-AFAE-1B53-38FA754AB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6212" y="830116"/>
            <a:ext cx="3335713" cy="241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理解输出电压纹波和噪声一：输出电压纹波来源和抑制 - 电源管理 - 技术文章 - E2E™ 设计支持">
            <a:extLst>
              <a:ext uri="{FF2B5EF4-FFF2-40B4-BE49-F238E27FC236}">
                <a16:creationId xmlns:a16="http://schemas.microsoft.com/office/drawing/2014/main" id="{D637F357-B3AC-1EA0-AFCB-30CEC29D4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4123" y="4290247"/>
            <a:ext cx="2789993" cy="1888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4E6EE5CA-CA84-39D7-A2C9-80A49B8B01C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0832217"/>
              </p:ext>
            </p:extLst>
          </p:nvPr>
        </p:nvGraphicFramePr>
        <p:xfrm>
          <a:off x="4191874" y="3089910"/>
          <a:ext cx="5142249" cy="3402330"/>
        </p:xfrm>
        <a:graphic>
          <a:graphicData uri="http://schemas.openxmlformats.org/drawingml/2006/table">
            <a:tbl>
              <a:tblPr/>
              <a:tblGrid>
                <a:gridCol w="1714083">
                  <a:extLst>
                    <a:ext uri="{9D8B030D-6E8A-4147-A177-3AD203B41FA5}">
                      <a16:colId xmlns:a16="http://schemas.microsoft.com/office/drawing/2014/main" val="1035477463"/>
                    </a:ext>
                  </a:extLst>
                </a:gridCol>
                <a:gridCol w="1581259">
                  <a:extLst>
                    <a:ext uri="{9D8B030D-6E8A-4147-A177-3AD203B41FA5}">
                      <a16:colId xmlns:a16="http://schemas.microsoft.com/office/drawing/2014/main" val="324543397"/>
                    </a:ext>
                  </a:extLst>
                </a:gridCol>
                <a:gridCol w="1846907">
                  <a:extLst>
                    <a:ext uri="{9D8B030D-6E8A-4147-A177-3AD203B41FA5}">
                      <a16:colId xmlns:a16="http://schemas.microsoft.com/office/drawing/2014/main" val="761642951"/>
                    </a:ext>
                  </a:extLst>
                </a:gridCol>
              </a:tblGrid>
              <a:tr h="402562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符号</a:t>
                      </a:r>
                      <a:endParaRPr lang="zh-CN" altLang="en-US" b="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>
                          <a:effectLst/>
                        </a:rPr>
                        <a:t>名称</a:t>
                      </a:r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>
                          <a:effectLst/>
                        </a:rPr>
                        <a:t>描述</a:t>
                      </a:r>
                      <a:endParaRPr lang="zh-CN" altLang="en-US" b="0" dirty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1136871"/>
                  </a:ext>
                </a:extLst>
              </a:tr>
              <a:tr h="402562"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电容器用于存储电荷。它与</a:t>
                      </a:r>
                      <a:r>
                        <a:rPr lang="en-US" altLang="zh-CN" b="0" dirty="0">
                          <a:effectLst/>
                        </a:rPr>
                        <a:t>AC</a:t>
                      </a:r>
                      <a:r>
                        <a:rPr lang="zh-CN" altLang="en-US" b="0" dirty="0">
                          <a:effectLst/>
                        </a:rPr>
                        <a:t>短路，与</a:t>
                      </a:r>
                      <a:r>
                        <a:rPr lang="en-US" altLang="zh-CN" b="0" dirty="0">
                          <a:effectLst/>
                        </a:rPr>
                        <a:t>DC</a:t>
                      </a:r>
                      <a:r>
                        <a:rPr lang="zh-CN" altLang="en-US" b="0" dirty="0">
                          <a:effectLst/>
                        </a:rPr>
                        <a:t>短路。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2801642"/>
                  </a:ext>
                </a:extLst>
              </a:tr>
              <a:tr h="958164"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5746341"/>
                  </a:ext>
                </a:extLst>
              </a:tr>
              <a:tr h="402562"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极化电容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effectLst/>
                        </a:rPr>
                        <a:t>电解电容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1661999"/>
                  </a:ext>
                </a:extLst>
              </a:tr>
              <a:tr h="402562"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极化电容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effectLst/>
                        </a:rPr>
                        <a:t>电解电容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416949"/>
                  </a:ext>
                </a:extLst>
              </a:tr>
              <a:tr h="402562">
                <a:tc>
                  <a:txBody>
                    <a:bodyPr/>
                    <a:lstStyle/>
                    <a:p>
                      <a:pPr algn="ctr"/>
                      <a:endParaRPr lang="zh-CN" altLang="en-US" b="0">
                        <a:effectLst/>
                      </a:endParaRP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>
                          <a:effectLst/>
                        </a:rPr>
                        <a:t>可变电容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>
                          <a:effectLst/>
                        </a:rPr>
                        <a:t>可调电容</a:t>
                      </a:r>
                    </a:p>
                  </a:txBody>
                  <a:tcPr marL="47625" marR="47625" marT="47625" marB="47625" anchor="ctr">
                    <a:lnL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CCCCCC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836757"/>
                  </a:ext>
                </a:extLst>
              </a:tr>
            </a:tbl>
          </a:graphicData>
        </a:graphic>
      </p:graphicFrame>
      <p:pic>
        <p:nvPicPr>
          <p:cNvPr id="2055" name="Picture 7">
            <a:extLst>
              <a:ext uri="{FF2B5EF4-FFF2-40B4-BE49-F238E27FC236}">
                <a16:creationId xmlns:a16="http://schemas.microsoft.com/office/drawing/2014/main" id="{C1497E71-5CDA-3E32-2760-656AB4FB1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25" y="3448474"/>
            <a:ext cx="747994" cy="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电容器符号">
            <a:extLst>
              <a:ext uri="{FF2B5EF4-FFF2-40B4-BE49-F238E27FC236}">
                <a16:creationId xmlns:a16="http://schemas.microsoft.com/office/drawing/2014/main" id="{E5CFD2B5-5AB5-17A9-7B7C-C1FBD12834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117" y="4246291"/>
            <a:ext cx="747994" cy="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 descr="极化电容器符号">
            <a:extLst>
              <a:ext uri="{FF2B5EF4-FFF2-40B4-BE49-F238E27FC236}">
                <a16:creationId xmlns:a16="http://schemas.microsoft.com/office/drawing/2014/main" id="{70217F90-6A37-2D18-9B7A-9CC478F8AA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25" y="4996249"/>
            <a:ext cx="747994" cy="747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极化电容器符号">
            <a:extLst>
              <a:ext uri="{FF2B5EF4-FFF2-40B4-BE49-F238E27FC236}">
                <a16:creationId xmlns:a16="http://schemas.microsoft.com/office/drawing/2014/main" id="{A177D881-ECCD-6B88-3ABC-B8F4DA156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224" y="5472360"/>
            <a:ext cx="747995" cy="74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可变电容器符号">
            <a:extLst>
              <a:ext uri="{FF2B5EF4-FFF2-40B4-BE49-F238E27FC236}">
                <a16:creationId xmlns:a16="http://schemas.microsoft.com/office/drawing/2014/main" id="{DA730962-CD8D-C52A-EBCF-968270242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5202" y="5846358"/>
            <a:ext cx="747996" cy="747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154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687" y="1390256"/>
            <a:ext cx="265442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  <a:endParaRPr lang="en-US" altLang="zh-CN" sz="4000" b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AE1FA-B9B0-6370-48C6-CB0E37F2E12F}"/>
              </a:ext>
            </a:extLst>
          </p:cNvPr>
          <p:cNvSpPr txBox="1"/>
          <p:nvPr/>
        </p:nvSpPr>
        <p:spPr>
          <a:xfrm>
            <a:off x="1489913" y="2211985"/>
            <a:ext cx="120002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电感</a:t>
            </a:r>
            <a:endParaRPr lang="en-US" altLang="zh-CN" sz="40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43F21F-94BA-D2DA-2F8A-CE07BB19963F}"/>
              </a:ext>
            </a:extLst>
          </p:cNvPr>
          <p:cNvSpPr txBox="1"/>
          <p:nvPr/>
        </p:nvSpPr>
        <p:spPr>
          <a:xfrm>
            <a:off x="370175" y="3233159"/>
            <a:ext cx="3589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贴片电感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OR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线圈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感抗</a:t>
            </a:r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AND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工作电压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滤波、能量转移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通低频阻高频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升降压电路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C92CD9A-5276-6231-2CF0-4A820EA5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6587" y="794605"/>
            <a:ext cx="3003755" cy="2537383"/>
          </a:xfrm>
          <a:prstGeom prst="rect">
            <a:avLst/>
          </a:prstGeom>
        </p:spPr>
      </p:pic>
      <p:pic>
        <p:nvPicPr>
          <p:cNvPr id="3074" name="Picture 2" descr="电感测试项目之电感DCR值，是什么？ - 模拟与混合信号 - 电子工程世界-论坛">
            <a:extLst>
              <a:ext uri="{FF2B5EF4-FFF2-40B4-BE49-F238E27FC236}">
                <a16:creationId xmlns:a16="http://schemas.microsoft.com/office/drawing/2014/main" id="{D0D8A342-4322-2F92-E3DB-8FD464650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4054" y="1200329"/>
            <a:ext cx="1780990" cy="1780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电感符号">
            <a:extLst>
              <a:ext uri="{FF2B5EF4-FFF2-40B4-BE49-F238E27FC236}">
                <a16:creationId xmlns:a16="http://schemas.microsoft.com/office/drawing/2014/main" id="{CE0CA96C-18B4-DADD-4044-4D3060EDE1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9834" y="3286049"/>
            <a:ext cx="812307" cy="812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FA065B-2C9C-BD1B-0AB1-E1296904B6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9353" y="2689584"/>
            <a:ext cx="3003756" cy="39890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AA9A70-E4A8-72F7-1B31-C525FC884750}"/>
              </a:ext>
            </a:extLst>
          </p:cNvPr>
          <p:cNvSpPr txBox="1"/>
          <p:nvPr/>
        </p:nvSpPr>
        <p:spPr>
          <a:xfrm>
            <a:off x="5930130" y="2796466"/>
            <a:ext cx="1118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3.3uH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52524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687" y="1390256"/>
            <a:ext cx="265442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  <a:endParaRPr lang="en-US" altLang="zh-CN" sz="4000" b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AE1FA-B9B0-6370-48C6-CB0E37F2E12F}"/>
              </a:ext>
            </a:extLst>
          </p:cNvPr>
          <p:cNvSpPr txBox="1"/>
          <p:nvPr/>
        </p:nvSpPr>
        <p:spPr>
          <a:xfrm>
            <a:off x="1278417" y="2153026"/>
            <a:ext cx="17729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二极管</a:t>
            </a:r>
            <a:endParaRPr lang="en-US" altLang="zh-CN" sz="40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43F21F-94BA-D2DA-2F8A-CE07BB19963F}"/>
              </a:ext>
            </a:extLst>
          </p:cNvPr>
          <p:cNvSpPr txBox="1"/>
          <p:nvPr/>
        </p:nvSpPr>
        <p:spPr>
          <a:xfrm>
            <a:off x="370175" y="3233159"/>
            <a:ext cx="358944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单向导通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压降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反向击穿电压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起动电压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最大工作电流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098" name="Picture 2" descr="二极管-三极管常见问题解答">
            <a:extLst>
              <a:ext uri="{FF2B5EF4-FFF2-40B4-BE49-F238E27FC236}">
                <a16:creationId xmlns:a16="http://schemas.microsoft.com/office/drawing/2014/main" id="{DC9EFF5D-47E9-47C2-6A72-7A51C9D8B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6045079" y="1341756"/>
            <a:ext cx="2597043" cy="140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1" name="Picture 5" descr="二极管符号">
            <a:extLst>
              <a:ext uri="{FF2B5EF4-FFF2-40B4-BE49-F238E27FC236}">
                <a16:creationId xmlns:a16="http://schemas.microsoft.com/office/drawing/2014/main" id="{AD4CD2B0-2761-970E-E868-4FECD42E8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497" y="2860912"/>
            <a:ext cx="892206" cy="8922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9DFF830-7ED6-521D-2D97-81D2D13964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3583" y="3707218"/>
            <a:ext cx="3438290" cy="2712128"/>
          </a:xfrm>
          <a:prstGeom prst="rect">
            <a:avLst/>
          </a:prstGeom>
        </p:spPr>
      </p:pic>
      <p:pic>
        <p:nvPicPr>
          <p:cNvPr id="4109" name="Picture 13" descr="贴片LED发光二极管0603|直插七彩灯系列|深圳市德明新微电子有限公司">
            <a:extLst>
              <a:ext uri="{FF2B5EF4-FFF2-40B4-BE49-F238E27FC236}">
                <a16:creationId xmlns:a16="http://schemas.microsoft.com/office/drawing/2014/main" id="{9DA3783E-737B-183F-00D9-090413CCE3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2955" y="1282560"/>
            <a:ext cx="2696391" cy="1740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7249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7687" y="1390256"/>
            <a:ext cx="265442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认识元器件</a:t>
            </a:r>
            <a:endParaRPr lang="en-US" altLang="zh-CN" sz="4000" b="1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91AE1FA-B9B0-6370-48C6-CB0E37F2E12F}"/>
              </a:ext>
            </a:extLst>
          </p:cNvPr>
          <p:cNvSpPr txBox="1"/>
          <p:nvPr/>
        </p:nvSpPr>
        <p:spPr>
          <a:xfrm>
            <a:off x="1278417" y="2153026"/>
            <a:ext cx="17729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1" dirty="0">
                <a:latin typeface="思源宋体 Heavy" panose="02020900000000000000" pitchFamily="18" charset="-122"/>
                <a:ea typeface="思源宋体 Heavy" panose="02020900000000000000" pitchFamily="18" charset="-122"/>
              </a:rPr>
              <a:t>三极管</a:t>
            </a:r>
            <a:endParaRPr lang="en-US" altLang="zh-CN" sz="4000" b="1" dirty="0">
              <a:latin typeface="思源宋体 Heavy" panose="02020900000000000000" pitchFamily="18" charset="-122"/>
              <a:ea typeface="思源宋体 Heavy" panose="02020900000000000000" pitchFamily="18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A43F21F-94BA-D2DA-2F8A-CE07BB19963F}"/>
              </a:ext>
            </a:extLst>
          </p:cNvPr>
          <p:cNvSpPr txBox="1"/>
          <p:nvPr/>
        </p:nvSpPr>
        <p:spPr>
          <a:xfrm>
            <a:off x="370175" y="3233159"/>
            <a:ext cx="358944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电流放大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开关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pPr algn="ctr"/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111" name="Picture 15" descr="一文读懂三极管的符号、分类及如何判断极性 -工程学习网">
            <a:extLst>
              <a:ext uri="{FF2B5EF4-FFF2-40B4-BE49-F238E27FC236}">
                <a16:creationId xmlns:a16="http://schemas.microsoft.com/office/drawing/2014/main" id="{91CB96EC-9CB3-FB89-DDBA-EFA8E87E33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24"/>
          <a:stretch/>
        </p:blipFill>
        <p:spPr bwMode="auto">
          <a:xfrm>
            <a:off x="8400748" y="1780779"/>
            <a:ext cx="3421077" cy="401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npn晶体管符号">
            <a:extLst>
              <a:ext uri="{FF2B5EF4-FFF2-40B4-BE49-F238E27FC236}">
                <a16:creationId xmlns:a16="http://schemas.microsoft.com/office/drawing/2014/main" id="{254AA6F8-6E3D-7604-0E5A-0A80C86FB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8271" y="2318318"/>
            <a:ext cx="1540276" cy="1540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64B2602-B2E7-A6D8-DAA4-BD00D2A0EBCF}"/>
              </a:ext>
            </a:extLst>
          </p:cNvPr>
          <p:cNvSpPr txBox="1"/>
          <p:nvPr/>
        </p:nvSpPr>
        <p:spPr>
          <a:xfrm>
            <a:off x="4085780" y="287173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基极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64212D1-E98B-28DB-200A-F3047E4431F4}"/>
              </a:ext>
            </a:extLst>
          </p:cNvPr>
          <p:cNvSpPr txBox="1"/>
          <p:nvPr/>
        </p:nvSpPr>
        <p:spPr>
          <a:xfrm>
            <a:off x="5628409" y="3786373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发射极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18496C1-231A-A6FD-02A3-53C90A2EBDCF}"/>
              </a:ext>
            </a:extLst>
          </p:cNvPr>
          <p:cNvSpPr txBox="1"/>
          <p:nvPr/>
        </p:nvSpPr>
        <p:spPr>
          <a:xfrm>
            <a:off x="5572491" y="1968360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集电极</a:t>
            </a:r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4D3E4073-43DB-34A1-23AE-E645DEC6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009" y="4155705"/>
            <a:ext cx="2590800" cy="258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3078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6B9B09-F748-4BFD-881B-07EF46C7E2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8990" y="1163069"/>
            <a:ext cx="2689933" cy="390523"/>
          </a:xfrm>
        </p:spPr>
        <p:txBody>
          <a:bodyPr>
            <a:normAutofit fontScale="90000"/>
          </a:bodyPr>
          <a:lstStyle/>
          <a:p>
            <a:r>
              <a:rPr lang="zh-CN" altLang="en-US" sz="40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设计原理图</a:t>
            </a:r>
            <a:endParaRPr lang="en-US" altLang="zh-CN" sz="40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BDA0130-1E15-48C2-8D96-07552D85741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5981" y="185420"/>
            <a:ext cx="2009139" cy="50139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E8866-EC62-4E1F-ABE4-D4E904EFB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BDF5E94-1183-D4C6-3615-E27369FCFD9A}"/>
              </a:ext>
            </a:extLst>
          </p:cNvPr>
          <p:cNvSpPr txBox="1"/>
          <p:nvPr/>
        </p:nvSpPr>
        <p:spPr>
          <a:xfrm>
            <a:off x="988688" y="2090172"/>
            <a:ext cx="510731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Altium Designer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（澳大利亚）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en-US" altLang="zh-CN" sz="2800" dirty="0" err="1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KiCAD</a:t>
            </a:r>
            <a:r>
              <a:rPr lang="zh-CN" altLang="en-US" sz="2800" dirty="0"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（开源）</a:t>
            </a:r>
            <a:endParaRPr lang="en-US" altLang="zh-CN" sz="2800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  <a:p>
            <a:r>
              <a:rPr lang="zh-CN" altLang="en-US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嘉立创</a:t>
            </a:r>
            <a:r>
              <a:rPr lang="en-US" altLang="zh-CN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EDA</a:t>
            </a:r>
          </a:p>
          <a:p>
            <a:r>
              <a:rPr lang="zh-CN" altLang="en-US" sz="2800" dirty="0">
                <a:solidFill>
                  <a:srgbClr val="00B050"/>
                </a:solidFill>
                <a:latin typeface="思源宋体 SemiBold" panose="02020600000000000000" pitchFamily="18" charset="-122"/>
                <a:ea typeface="思源宋体 SemiBold" panose="02020600000000000000" pitchFamily="18" charset="-122"/>
              </a:rPr>
              <a:t>半导小芯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27371B5-9DCA-A19C-3FE7-EC5CEE2D38C1}"/>
              </a:ext>
            </a:extLst>
          </p:cNvPr>
          <p:cNvSpPr txBox="1"/>
          <p:nvPr/>
        </p:nvSpPr>
        <p:spPr>
          <a:xfrm>
            <a:off x="7645089" y="3059668"/>
            <a:ext cx="2287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安装立创</a:t>
            </a:r>
            <a:r>
              <a:rPr lang="en-US" altLang="zh-CN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EDA</a:t>
            </a:r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3"/>
              </a:rPr>
              <a:t>专业版</a:t>
            </a:r>
            <a:endParaRPr lang="zh-CN" altLang="en-US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B783F59-F60D-FD8E-101B-9A5916117282}"/>
              </a:ext>
            </a:extLst>
          </p:cNvPr>
          <p:cNvSpPr txBox="1"/>
          <p:nvPr/>
        </p:nvSpPr>
        <p:spPr>
          <a:xfrm>
            <a:off x="7970058" y="3536722"/>
            <a:ext cx="16379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思源宋体 SemiBold" panose="02020600000000000000" pitchFamily="18" charset="-122"/>
                <a:ea typeface="思源宋体 SemiBold" panose="02020600000000000000" pitchFamily="18" charset="-122"/>
                <a:hlinkClick r:id="rId4"/>
              </a:rPr>
              <a:t>查看器件手册</a:t>
            </a:r>
            <a:endParaRPr lang="en-US" altLang="zh-CN" dirty="0">
              <a:latin typeface="思源宋体 SemiBold" panose="02020600000000000000" pitchFamily="18" charset="-122"/>
              <a:ea typeface="思源宋体 SemiBold" panose="02020600000000000000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3211135"/>
      </p:ext>
    </p:extLst>
  </p:cSld>
  <p:clrMapOvr>
    <a:masterClrMapping/>
  </p:clrMapOvr>
</p:sld>
</file>

<file path=ppt/theme/theme1.xml><?xml version="1.0" encoding="utf-8"?>
<a:theme xmlns:a="http://schemas.openxmlformats.org/drawingml/2006/main" name="主题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主题1" id="{0E518730-F3D9-408B-BE38-DF73EA784AF1}" vid="{39F8D919-C2CF-4D13-99F2-74B2C106DBBA}"/>
    </a:ext>
  </a:extLst>
</a:theme>
</file>

<file path=ppt/theme/theme2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主题1</Template>
  <TotalTime>1525</TotalTime>
  <Words>1971</Words>
  <Application>Microsoft Office PowerPoint</Application>
  <PresentationFormat>宽屏</PresentationFormat>
  <Paragraphs>397</Paragraphs>
  <Slides>41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41</vt:i4>
      </vt:variant>
    </vt:vector>
  </HeadingPairs>
  <TitlesOfParts>
    <vt:vector size="57" baseType="lpstr">
      <vt:lpstr>-apple-system</vt:lpstr>
      <vt:lpstr>等线</vt:lpstr>
      <vt:lpstr>黑体</vt:lpstr>
      <vt:lpstr>思源宋体</vt:lpstr>
      <vt:lpstr>思源宋体 Heavy</vt:lpstr>
      <vt:lpstr>思源宋体 Medium</vt:lpstr>
      <vt:lpstr>思源宋体 SemiBold</vt:lpstr>
      <vt:lpstr>宋体</vt:lpstr>
      <vt:lpstr>Arial</vt:lpstr>
      <vt:lpstr>Calibri</vt:lpstr>
      <vt:lpstr>Times New Roman</vt:lpstr>
      <vt:lpstr>主题1</vt:lpstr>
      <vt:lpstr>2_Office 主题</vt:lpstr>
      <vt:lpstr>3_Office 主题</vt:lpstr>
      <vt:lpstr>4_Office 主题</vt:lpstr>
      <vt:lpstr>5_Office 主题</vt:lpstr>
      <vt:lpstr>EDA设计与开发</vt:lpstr>
      <vt:lpstr>认识PCB</vt:lpstr>
      <vt:lpstr>主要任务</vt:lpstr>
      <vt:lpstr>认识元器件</vt:lpstr>
      <vt:lpstr>认识元器件</vt:lpstr>
      <vt:lpstr>认识元器件</vt:lpstr>
      <vt:lpstr>认识元器件</vt:lpstr>
      <vt:lpstr>认识元器件</vt:lpstr>
      <vt:lpstr>设计原理图</vt:lpstr>
      <vt:lpstr>设计原理图与PCB</vt:lpstr>
      <vt:lpstr>设计原理图与PCB</vt:lpstr>
      <vt:lpstr>实操环节</vt:lpstr>
      <vt:lpstr>第一节课到此结束</vt:lpstr>
      <vt:lpstr>认识通信协议与基础工具</vt:lpstr>
      <vt:lpstr>主要任务</vt:lpstr>
      <vt:lpstr>通信协议单位介绍</vt:lpstr>
      <vt:lpstr>通信协议单位介绍</vt:lpstr>
      <vt:lpstr>通信协议单位介绍</vt:lpstr>
      <vt:lpstr>通信协议单位介绍</vt:lpstr>
      <vt:lpstr>编码介绍</vt:lpstr>
      <vt:lpstr>有线通信协议介绍</vt:lpstr>
      <vt:lpstr>有线通信协议介绍</vt:lpstr>
      <vt:lpstr>有线通信协议介绍</vt:lpstr>
      <vt:lpstr>有线通信协议介绍</vt:lpstr>
      <vt:lpstr>示波器使用教程</vt:lpstr>
      <vt:lpstr>函数发生器使用教程</vt:lpstr>
      <vt:lpstr>电源使用教程</vt:lpstr>
      <vt:lpstr>万用表使用教程</vt:lpstr>
      <vt:lpstr>实操环节</vt:lpstr>
      <vt:lpstr>第二节课到此结束</vt:lpstr>
      <vt:lpstr>学会低温焊接</vt:lpstr>
      <vt:lpstr>认识电烙铁</vt:lpstr>
      <vt:lpstr>使用电烙铁</vt:lpstr>
      <vt:lpstr>PowerPoint 演示文稿</vt:lpstr>
      <vt:lpstr>第三节课到此结束</vt:lpstr>
      <vt:lpstr>EDA官方教学案例</vt:lpstr>
      <vt:lpstr>认识元器件</vt:lpstr>
      <vt:lpstr>认识元器件</vt:lpstr>
      <vt:lpstr>认识元器件</vt:lpstr>
      <vt:lpstr>认识元器件</vt:lpstr>
      <vt:lpstr>第四节课到此结束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数字逻辑电路</dc:title>
  <dc:creator>申 浩然</dc:creator>
  <cp:lastModifiedBy>华鑫 梁</cp:lastModifiedBy>
  <cp:revision>103</cp:revision>
  <dcterms:created xsi:type="dcterms:W3CDTF">2020-10-03T04:05:08Z</dcterms:created>
  <dcterms:modified xsi:type="dcterms:W3CDTF">2024-10-06T10:54:03Z</dcterms:modified>
</cp:coreProperties>
</file>